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4v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335" r:id="rId2"/>
    <p:sldId id="336" r:id="rId3"/>
    <p:sldId id="337" r:id="rId4"/>
    <p:sldId id="338" r:id="rId5"/>
    <p:sldId id="348" r:id="rId6"/>
    <p:sldId id="349" r:id="rId7"/>
    <p:sldId id="350" r:id="rId8"/>
    <p:sldId id="351" r:id="rId9"/>
    <p:sldId id="352" r:id="rId10"/>
    <p:sldId id="353" r:id="rId11"/>
    <p:sldId id="344" r:id="rId12"/>
    <p:sldId id="345" r:id="rId13"/>
    <p:sldId id="346" r:id="rId14"/>
    <p:sldId id="347" r:id="rId15"/>
    <p:sldId id="256" r:id="rId16"/>
    <p:sldId id="312" r:id="rId17"/>
    <p:sldId id="326" r:id="rId18"/>
    <p:sldId id="315" r:id="rId19"/>
    <p:sldId id="316" r:id="rId20"/>
    <p:sldId id="327" r:id="rId21"/>
    <p:sldId id="329" r:id="rId22"/>
    <p:sldId id="330" r:id="rId23"/>
    <p:sldId id="331" r:id="rId24"/>
    <p:sldId id="260" r:id="rId25"/>
    <p:sldId id="262" r:id="rId26"/>
    <p:sldId id="303" r:id="rId27"/>
    <p:sldId id="264" r:id="rId28"/>
    <p:sldId id="265" r:id="rId29"/>
    <p:sldId id="266" r:id="rId30"/>
    <p:sldId id="267" r:id="rId31"/>
    <p:sldId id="268" r:id="rId32"/>
    <p:sldId id="269" r:id="rId33"/>
    <p:sldId id="272" r:id="rId34"/>
    <p:sldId id="308" r:id="rId35"/>
    <p:sldId id="271" r:id="rId36"/>
    <p:sldId id="273" r:id="rId37"/>
    <p:sldId id="360" r:id="rId38"/>
    <p:sldId id="278" r:id="rId39"/>
    <p:sldId id="274" r:id="rId40"/>
    <p:sldId id="325" r:id="rId41"/>
    <p:sldId id="33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70" autoAdjust="0"/>
  </p:normalViewPr>
  <p:slideViewPr>
    <p:cSldViewPr snapToGrid="0">
      <p:cViewPr varScale="1">
        <p:scale>
          <a:sx n="68" d="100"/>
          <a:sy n="68" d="100"/>
        </p:scale>
        <p:origin x="14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CC5DE-E0E9-4323-9697-AF35F524DA9C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00D8A-8F69-433E-9A89-19B515AB74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98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111111"/>
                </a:solidFill>
                <a:latin typeface="Helvetica" panose="020B0604020202020204" pitchFamily="34" charset="0"/>
              </a:rPr>
              <a:t>Lastly, SPN can also </a:t>
            </a:r>
            <a:r>
              <a:rPr lang="en-US" altLang="zh-TW" dirty="0" err="1">
                <a:solidFill>
                  <a:srgbClr val="111111"/>
                </a:solidFill>
                <a:latin typeface="Helvetica" panose="020B0604020202020204" pitchFamily="34" charset="0"/>
              </a:rPr>
              <a:t>retropropagate</a:t>
            </a:r>
            <a:r>
              <a:rPr lang="en-US" altLang="zh-TW" dirty="0">
                <a:solidFill>
                  <a:srgbClr val="111111"/>
                </a:solidFill>
                <a:latin typeface="Helvetica" panose="020B0604020202020204" pitchFamily="34" charset="0"/>
              </a:rPr>
              <a:t> gradients to the image or previous layer it operates on, so they </a:t>
            </a:r>
            <a:r>
              <a:rPr lang="en-US" altLang="zh-TW" b="1" dirty="0">
                <a:solidFill>
                  <a:srgbClr val="111111"/>
                </a:solidFill>
                <a:latin typeface="Helvetica" panose="020B0604020202020204" pitchFamily="34" charset="0"/>
              </a:rPr>
              <a:t>can be placed anywhere inside a neural net</a:t>
            </a:r>
            <a:r>
              <a:rPr lang="en-US" altLang="zh-TW" dirty="0">
                <a:solidFill>
                  <a:srgbClr val="111111"/>
                </a:solidFill>
                <a:latin typeface="Helvetica" panose="020B0604020202020204" pitchFamily="34" charset="0"/>
              </a:rPr>
              <a:t>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449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Cons$tuency</a:t>
            </a:r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(phrase</a:t>
            </a: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839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Cons$tuency</a:t>
            </a:r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(phrase</a:t>
            </a: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312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Cons$tuency</a:t>
            </a:r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(phrase</a:t>
            </a: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255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Cons$tuency</a:t>
            </a:r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(phrase</a:t>
            </a: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253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Cons$tuency</a:t>
            </a:r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(phrase</a:t>
            </a: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321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dirty="0"/>
              <a:t>http://nlp.stanford.edu:8080/sentiment/rntnDemo.html</a:t>
            </a:r>
          </a:p>
          <a:p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Cons$tuency</a:t>
            </a:r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(phrase</a:t>
            </a: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8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Advantages</a:t>
            </a:r>
          </a:p>
          <a:p>
            <a:pPr lvl="1"/>
            <a:r>
              <a:rPr lang="en-US" altLang="zh-TW" dirty="0"/>
              <a:t>Single layer can model complex interactions</a:t>
            </a:r>
          </a:p>
          <a:p>
            <a:r>
              <a:rPr lang="en-US" altLang="zh-TW" dirty="0"/>
              <a:t>Disadvantages</a:t>
            </a:r>
          </a:p>
          <a:p>
            <a:pPr lvl="1"/>
            <a:r>
              <a:rPr lang="en-US" altLang="zh-TW" dirty="0"/>
              <a:t>Tensor V is potentially gigantic</a:t>
            </a:r>
          </a:p>
          <a:p>
            <a:r>
              <a:rPr lang="en-US" altLang="zh-TW" dirty="0"/>
              <a:t>Room for research on tensor networks?</a:t>
            </a:r>
          </a:p>
          <a:p>
            <a:pPr lvl="1"/>
            <a:r>
              <a:rPr lang="en-US" altLang="zh-TW" dirty="0"/>
              <a:t>Does not appear to be well-explored</a:t>
            </a:r>
          </a:p>
          <a:p>
            <a:pPr lvl="1"/>
            <a:r>
              <a:rPr lang="en-US" altLang="zh-TW" dirty="0"/>
              <a:t>Cubic parameter growth</a:t>
            </a:r>
          </a:p>
          <a:p>
            <a:pPr lvl="1"/>
            <a:r>
              <a:rPr lang="en-US" altLang="zh-TW" dirty="0"/>
              <a:t>Highly expressive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074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Dull </a:t>
            </a:r>
            <a:r>
              <a:rPr lang="zh-TW" altLang="en-US" dirty="0"/>
              <a:t>平淡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556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Richard </a:t>
            </a:r>
            <a:r>
              <a:rPr lang="en-US" altLang="zh-TW" dirty="0" err="1"/>
              <a:t>Socher</a:t>
            </a:r>
            <a:r>
              <a:rPr lang="en-US" altLang="zh-TW" dirty="0"/>
              <a:t> Brody Huval Christopher D. Manning Andrew Y. Ng</a:t>
            </a:r>
            <a:r>
              <a:rPr lang="zh-TW" altLang="en-US" dirty="0"/>
              <a:t> </a:t>
            </a:r>
            <a:r>
              <a:rPr lang="en-US" altLang="zh-TW" dirty="0"/>
              <a:t>EMNLP</a:t>
            </a:r>
            <a:r>
              <a:rPr lang="zh-TW" altLang="en-US" dirty="0"/>
              <a:t> </a:t>
            </a:r>
            <a:r>
              <a:rPr lang="en-US" altLang="zh-TW" dirty="0"/>
              <a:t>2012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861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Training and test randomly rotated by (+/- 90°)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3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>
                <a:solidFill>
                  <a:srgbClr val="000000"/>
                </a:solidFill>
                <a:latin typeface="Helvetica" panose="020B0604020202020204" pitchFamily="34" charset="0"/>
              </a:rPr>
              <a:t>Convoluation</a:t>
            </a:r>
            <a:r>
              <a:rPr lang="en-US" altLang="zh-TW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Helvetica" panose="020B0604020202020204" pitchFamily="34" charset="0"/>
              </a:rPr>
              <a:t>aly</a:t>
            </a:r>
            <a:r>
              <a:rPr lang="en-US" altLang="zh-TW" dirty="0">
                <a:solidFill>
                  <a:srgbClr val="000000"/>
                </a:solidFill>
                <a:latin typeface="Helvetica" panose="020B0604020202020204" pitchFamily="34" charset="0"/>
              </a:rPr>
              <a:t> alter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00"/>
                </a:solidFill>
                <a:latin typeface="Helvetica" panose="020B0604020202020204" pitchFamily="34" charset="0"/>
              </a:rPr>
              <a:t>In the illustration below, you can clearly see that the rotation places some points at locations that are not centered in the squares. This means that they would not have a corresponding pixel value in the original image.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67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Sequence error</a:t>
            </a:r>
          </a:p>
          <a:p>
            <a:endParaRPr lang="en-US" altLang="zh-TW" dirty="0"/>
          </a:p>
          <a:p>
            <a:r>
              <a:rPr lang="en-US" altLang="zh-TW" dirty="0"/>
              <a:t>DRAM: https://arxiv.org/pdf/1412.7755.pdf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901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spatial transformer (red) has learnt</a:t>
            </a: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become a head detector, while the other (green) fixates on the central part of the body of a bird.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7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There are many interesting thin in highway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621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81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When do we need this one??????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281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https://openreview.net/pdf?id=Skvgqgqxe</a:t>
            </a:r>
            <a:endParaRPr lang="zh-TW" altLang="en-US" dirty="0"/>
          </a:p>
          <a:p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Cons$tuency</a:t>
            </a:r>
            <a:endParaRPr lang="en-US" altLang="zh-TW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(phrase</a:t>
            </a:r>
          </a:p>
          <a:p>
            <a:r>
              <a:rPr lang="en-US" altLang="zh-TW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33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53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6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95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72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027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50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57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9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72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251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473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36287-CE11-49D7-A87C-17A172150F4D}" type="datetimeFigureOut">
              <a:rPr lang="zh-TW" altLang="en-US" smtClean="0"/>
              <a:t>2017/3/24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D0A56-C561-4BF8-A356-296793E5D6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403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29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22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9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2" Type="http://schemas.openxmlformats.org/officeDocument/2006/relationships/image" Target="../media/image43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0.png"/><Relationship Id="rId11" Type="http://schemas.openxmlformats.org/officeDocument/2006/relationships/image" Target="../media/image420.png"/><Relationship Id="rId5" Type="http://schemas.openxmlformats.org/officeDocument/2006/relationships/image" Target="../media/image3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7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9" Type="http://schemas.openxmlformats.org/officeDocument/2006/relationships/image" Target="../media/image4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1.png"/><Relationship Id="rId4" Type="http://schemas.openxmlformats.org/officeDocument/2006/relationships/image" Target="../media/image5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png"/><Relationship Id="rId5" Type="http://schemas.openxmlformats.org/officeDocument/2006/relationships/image" Target="../media/image30.png"/><Relationship Id="rId10" Type="http://schemas.openxmlformats.org/officeDocument/2006/relationships/image" Target="../media/image42.png"/><Relationship Id="rId4" Type="http://schemas.openxmlformats.org/officeDocument/2006/relationships/image" Target="../media/image29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Spatial Transformer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31052" y="5349875"/>
            <a:ext cx="6683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Ref: Max </a:t>
            </a:r>
            <a:r>
              <a:rPr lang="en-US" altLang="zh-TW" dirty="0" err="1"/>
              <a:t>Jaderberg</a:t>
            </a:r>
            <a:r>
              <a:rPr lang="en-US" altLang="zh-TW" dirty="0"/>
              <a:t>, Karen </a:t>
            </a:r>
            <a:r>
              <a:rPr lang="en-US" altLang="zh-TW" dirty="0" err="1"/>
              <a:t>Simonyan</a:t>
            </a:r>
            <a:r>
              <a:rPr lang="en-US" altLang="zh-TW" dirty="0"/>
              <a:t>, Andrew Zisserman, </a:t>
            </a:r>
            <a:r>
              <a:rPr lang="en-US" altLang="zh-TW" dirty="0" err="1"/>
              <a:t>Koray</a:t>
            </a:r>
            <a:r>
              <a:rPr lang="en-US" altLang="zh-TW" dirty="0"/>
              <a:t> Kavukcuoglu, “Spatial Transformer Networks”, NIPS, 2015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84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Interpolation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95130" y="1595000"/>
                <a:ext cx="3913854" cy="917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30" y="1595000"/>
                <a:ext cx="3913854" cy="917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142655" y="1609939"/>
            <a:ext cx="3439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parameters to describe the affine transformation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078986" y="2671627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Index of layer l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66145" y="2671627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Index of layer l-1</a:t>
            </a:r>
            <a:endParaRPr lang="zh-TW" altLang="en-US" sz="2400" dirty="0"/>
          </a:p>
        </p:txBody>
      </p:sp>
      <p:cxnSp>
        <p:nvCxnSpPr>
          <p:cNvPr id="8" name="直線單箭頭接點 7"/>
          <p:cNvCxnSpPr>
            <a:cxnSpLocks/>
          </p:cNvCxnSpPr>
          <p:nvPr/>
        </p:nvCxnSpPr>
        <p:spPr>
          <a:xfrm flipH="1" flipV="1">
            <a:off x="3464573" y="2457033"/>
            <a:ext cx="414782" cy="362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cxnSpLocks/>
          </p:cNvCxnSpPr>
          <p:nvPr/>
        </p:nvCxnSpPr>
        <p:spPr>
          <a:xfrm flipV="1">
            <a:off x="1309912" y="2512239"/>
            <a:ext cx="64595" cy="289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062424" y="1616168"/>
                <a:ext cx="1152890" cy="8195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424" y="1616168"/>
                <a:ext cx="1152890" cy="819520"/>
              </a:xfrm>
              <a:prstGeom prst="rect">
                <a:avLst/>
              </a:prstGeom>
              <a:blipFill>
                <a:blip r:embed="rId3"/>
                <a:stretch>
                  <a:fillRect l="-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036807" y="1621939"/>
                <a:ext cx="772177" cy="8079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07" y="1621939"/>
                <a:ext cx="772177" cy="807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230763" y="1632958"/>
                <a:ext cx="502062" cy="8079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63" y="1632958"/>
                <a:ext cx="502062" cy="807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95130" y="1656314"/>
                <a:ext cx="769914" cy="8079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30" y="1656314"/>
                <a:ext cx="769914" cy="807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群組 70"/>
          <p:cNvGrpSpPr/>
          <p:nvPr/>
        </p:nvGrpSpPr>
        <p:grpSpPr>
          <a:xfrm>
            <a:off x="5406547" y="2737796"/>
            <a:ext cx="3051902" cy="1696877"/>
            <a:chOff x="6219944" y="3514378"/>
            <a:chExt cx="3051902" cy="169687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7510199"/>
                    </p:ext>
                  </p:extLst>
                </p:nvPr>
              </p:nvGraphicFramePr>
              <p:xfrm>
                <a:off x="6219944" y="3515349"/>
                <a:ext cx="1785252" cy="1694553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595084">
                        <a:extLst>
                          <a:ext uri="{9D8B030D-6E8A-4147-A177-3AD203B41FA5}">
                            <a16:colId xmlns:a16="http://schemas.microsoft.com/office/drawing/2014/main" val="1755457588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2561218180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3054477465"/>
                          </a:ext>
                        </a:extLst>
                      </a:gridCol>
                    </a:tblGrid>
                    <a:tr h="564851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43200607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231209674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55585400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4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7510199"/>
                    </p:ext>
                  </p:extLst>
                </p:nvPr>
              </p:nvGraphicFramePr>
              <p:xfrm>
                <a:off x="6219944" y="3515349"/>
                <a:ext cx="1785252" cy="1694553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595084">
                        <a:extLst>
                          <a:ext uri="{9D8B030D-6E8A-4147-A177-3AD203B41FA5}">
                            <a16:colId xmlns:a16="http://schemas.microsoft.com/office/drawing/2014/main" val="1755457588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2561218180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3054477465"/>
                          </a:ext>
                        </a:extLst>
                      </a:gridCol>
                    </a:tblGrid>
                    <a:tr h="564851"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7"/>
                            <a:stretch>
                              <a:fillRect l="-1020" t="-1075" r="-202041" b="-2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7"/>
                            <a:stretch>
                              <a:fillRect l="-101020" t="-1075" r="-102041" b="-2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7"/>
                            <a:stretch>
                              <a:fillRect l="-201020" t="-1075" r="-2041" b="-202151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43200607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7"/>
                            <a:stretch>
                              <a:fillRect l="-1020" t="-101075" r="-202041" b="-1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7"/>
                            <a:stretch>
                              <a:fillRect l="-101020" t="-101075" r="-102041" b="-1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7"/>
                            <a:stretch>
                              <a:fillRect l="-201020" t="-101075" r="-2041" b="-102151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231209674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7"/>
                            <a:stretch>
                              <a:fillRect l="-1020" t="-201075" r="-202041" b="-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7"/>
                            <a:stretch>
                              <a:fillRect l="-101020" t="-201075" r="-102041" b="-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7"/>
                            <a:stretch>
                              <a:fillRect l="-201020" t="-201075" r="-2041" b="-2151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55585400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7982527"/>
                    </p:ext>
                  </p:extLst>
                </p:nvPr>
              </p:nvGraphicFramePr>
              <p:xfrm>
                <a:off x="6219944" y="3514378"/>
                <a:ext cx="1785252" cy="1694553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595084">
                        <a:extLst>
                          <a:ext uri="{9D8B030D-6E8A-4147-A177-3AD203B41FA5}">
                            <a16:colId xmlns:a16="http://schemas.microsoft.com/office/drawing/2014/main" val="1755457588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2561218180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3054477465"/>
                          </a:ext>
                        </a:extLst>
                      </a:gridCol>
                    </a:tblGrid>
                    <a:tr h="564851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43200607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231209674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55585400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47982527"/>
                    </p:ext>
                  </p:extLst>
                </p:nvPr>
              </p:nvGraphicFramePr>
              <p:xfrm>
                <a:off x="6219944" y="3514378"/>
                <a:ext cx="1785252" cy="1694553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595084">
                        <a:extLst>
                          <a:ext uri="{9D8B030D-6E8A-4147-A177-3AD203B41FA5}">
                            <a16:colId xmlns:a16="http://schemas.microsoft.com/office/drawing/2014/main" val="1755457588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2561218180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3054477465"/>
                          </a:ext>
                        </a:extLst>
                      </a:gridCol>
                    </a:tblGrid>
                    <a:tr h="564851"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8"/>
                            <a:stretch>
                              <a:fillRect l="-1020" t="-1075" r="-202041" b="-2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8"/>
                            <a:stretch>
                              <a:fillRect l="-101020" t="-1075" r="-102041" b="-2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8"/>
                            <a:stretch>
                              <a:fillRect l="-201020" t="-1075" r="-2041" b="-202151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43200607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8"/>
                            <a:stretch>
                              <a:fillRect l="-1020" t="-101075" r="-202041" b="-1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8"/>
                            <a:stretch>
                              <a:fillRect l="-101020" t="-101075" r="-102041" b="-1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8"/>
                            <a:stretch>
                              <a:fillRect l="-201020" t="-101075" r="-2041" b="-102151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231209674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8"/>
                            <a:stretch>
                              <a:fillRect l="-1020" t="-201075" r="-202041" b="-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8"/>
                            <a:stretch>
                              <a:fillRect l="-101020" t="-201075" r="-102041" b="-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8"/>
                            <a:stretch>
                              <a:fillRect l="-201020" t="-201075" r="-2041" b="-2151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555854004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6" name="文字方塊 15"/>
            <p:cNvSpPr txBox="1"/>
            <p:nvPr/>
          </p:nvSpPr>
          <p:spPr>
            <a:xfrm>
              <a:off x="7737035" y="4161560"/>
              <a:ext cx="15348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7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54619421"/>
                    </p:ext>
                  </p:extLst>
                </p:nvPr>
              </p:nvGraphicFramePr>
              <p:xfrm>
                <a:off x="6219944" y="3516702"/>
                <a:ext cx="1785252" cy="1694553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595084">
                        <a:extLst>
                          <a:ext uri="{9D8B030D-6E8A-4147-A177-3AD203B41FA5}">
                            <a16:colId xmlns:a16="http://schemas.microsoft.com/office/drawing/2014/main" val="1755457588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2561218180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3054477465"/>
                          </a:ext>
                        </a:extLst>
                      </a:gridCol>
                    </a:tblGrid>
                    <a:tr h="564851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43200607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solidFill>
                            <a:srgbClr val="92D05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231209674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US" altLang="zh-TW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  <m:sup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oMath>
                              </m:oMathPara>
                            </a14:m>
                            <a:endParaRPr lang="zh-TW" altLang="en-US" sz="1800" dirty="0"/>
                          </a:p>
                        </a:txBody>
                        <a:tcPr marL="139278" marR="139278" marT="69639" marB="69639" anchor="ctr"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555854004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7" name="內容版面配置區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954619421"/>
                    </p:ext>
                  </p:extLst>
                </p:nvPr>
              </p:nvGraphicFramePr>
              <p:xfrm>
                <a:off x="6219944" y="3516702"/>
                <a:ext cx="1785252" cy="1694553"/>
              </p:xfrm>
              <a:graphic>
                <a:graphicData uri="http://schemas.openxmlformats.org/drawingml/2006/table">
                  <a:tbl>
                    <a:tblPr firstRow="1" bandRow="1">
                      <a:tableStyleId>{5940675A-B579-460E-94D1-54222C63F5DA}</a:tableStyleId>
                    </a:tblPr>
                    <a:tblGrid>
                      <a:gridCol w="595084">
                        <a:extLst>
                          <a:ext uri="{9D8B030D-6E8A-4147-A177-3AD203B41FA5}">
                            <a16:colId xmlns:a16="http://schemas.microsoft.com/office/drawing/2014/main" val="1755457588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2561218180"/>
                          </a:ext>
                        </a:extLst>
                      </a:gridCol>
                      <a:gridCol w="595084">
                        <a:extLst>
                          <a:ext uri="{9D8B030D-6E8A-4147-A177-3AD203B41FA5}">
                            <a16:colId xmlns:a16="http://schemas.microsoft.com/office/drawing/2014/main" val="3054477465"/>
                          </a:ext>
                        </a:extLst>
                      </a:gridCol>
                    </a:tblGrid>
                    <a:tr h="564851"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9"/>
                            <a:stretch>
                              <a:fillRect l="-1020" t="-1075" r="-202041" b="-2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9"/>
                            <a:stretch>
                              <a:fillRect l="-101020" t="-1075" r="-102041" b="-2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9"/>
                            <a:stretch>
                              <a:fillRect l="-201020" t="-1075" r="-2041" b="-202151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943200607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9"/>
                            <a:stretch>
                              <a:fillRect l="-1020" t="-101075" r="-202041" b="-1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9"/>
                            <a:stretch>
                              <a:fillRect l="-101020" t="-101075" r="-102041" b="-10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9"/>
                            <a:stretch>
                              <a:fillRect l="-201020" t="-101075" r="-2041" b="-102151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231209674"/>
                        </a:ext>
                      </a:extLst>
                    </a:tr>
                    <a:tr h="564851"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9"/>
                            <a:stretch>
                              <a:fillRect l="-1020" t="-201075" r="-202041" b="-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9"/>
                            <a:stretch>
                              <a:fillRect l="-101020" t="-201075" r="-102041" b="-2151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zh-TW"/>
                          </a:p>
                        </a:txBody>
                        <a:tcPr marL="139278" marR="139278" marT="69639" marB="69639" anchor="ctr">
                          <a:blipFill>
                            <a:blip r:embed="rId9"/>
                            <a:stretch>
                              <a:fillRect l="-201020" t="-201075" r="-2041" b="-2151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2555854004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840460" y="4734270"/>
                <a:ext cx="769914" cy="8079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60" y="4734270"/>
                <a:ext cx="769914" cy="8079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178" y="3685900"/>
            <a:ext cx="561975" cy="50482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0353" y="3705173"/>
            <a:ext cx="571500" cy="4953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178" y="5678170"/>
            <a:ext cx="552450" cy="52387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0353" y="5687695"/>
            <a:ext cx="542925" cy="514350"/>
          </a:xfrm>
          <a:prstGeom prst="rect">
            <a:avLst/>
          </a:prstGeom>
        </p:spPr>
      </p:pic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1462628" y="5542248"/>
            <a:ext cx="377831" cy="14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 flipH="1" flipV="1">
            <a:off x="2584398" y="5542248"/>
            <a:ext cx="765956" cy="1454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</p:cNvCxnSpPr>
          <p:nvPr/>
        </p:nvCxnSpPr>
        <p:spPr>
          <a:xfrm flipH="1">
            <a:off x="2610374" y="4143395"/>
            <a:ext cx="726784" cy="590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1462628" y="4190725"/>
            <a:ext cx="358190" cy="523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/>
          <p:cNvGrpSpPr/>
          <p:nvPr/>
        </p:nvGrpSpPr>
        <p:grpSpPr>
          <a:xfrm>
            <a:off x="1510085" y="5876468"/>
            <a:ext cx="1792811" cy="525304"/>
            <a:chOff x="2039087" y="5776803"/>
            <a:chExt cx="1792811" cy="525304"/>
          </a:xfrm>
        </p:grpSpPr>
        <p:cxnSp>
          <p:nvCxnSpPr>
            <p:cNvPr id="49" name="直線單箭頭接點 48"/>
            <p:cNvCxnSpPr>
              <a:cxnSpLocks/>
            </p:cNvCxnSpPr>
            <p:nvPr/>
          </p:nvCxnSpPr>
          <p:spPr>
            <a:xfrm flipH="1">
              <a:off x="2044867" y="5881688"/>
              <a:ext cx="1787031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>
              <a:cxnSpLocks/>
            </p:cNvCxnSpPr>
            <p:nvPr/>
          </p:nvCxnSpPr>
          <p:spPr>
            <a:xfrm rot="16200000">
              <a:off x="2649534" y="5881688"/>
              <a:ext cx="2097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/>
            <p:cNvSpPr txBox="1"/>
            <p:nvPr/>
          </p:nvSpPr>
          <p:spPr>
            <a:xfrm>
              <a:off x="2965738" y="5840442"/>
              <a:ext cx="62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0.6</a:t>
              </a:r>
              <a:endParaRPr lang="zh-TW" altLang="en-US" sz="2400" dirty="0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2039087" y="5840442"/>
              <a:ext cx="62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0.4</a:t>
              </a:r>
              <a:endParaRPr lang="zh-TW" altLang="en-US" sz="2400" dirty="0"/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1533247" y="3497928"/>
            <a:ext cx="1787031" cy="545269"/>
            <a:chOff x="2062249" y="3398263"/>
            <a:chExt cx="1787031" cy="545269"/>
          </a:xfrm>
        </p:grpSpPr>
        <p:cxnSp>
          <p:nvCxnSpPr>
            <p:cNvPr id="54" name="直線單箭頭接點 53"/>
            <p:cNvCxnSpPr>
              <a:cxnSpLocks/>
            </p:cNvCxnSpPr>
            <p:nvPr/>
          </p:nvCxnSpPr>
          <p:spPr>
            <a:xfrm flipH="1">
              <a:off x="2062249" y="3838647"/>
              <a:ext cx="1787031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>
              <a:cxnSpLocks/>
            </p:cNvCxnSpPr>
            <p:nvPr/>
          </p:nvCxnSpPr>
          <p:spPr>
            <a:xfrm rot="16200000">
              <a:off x="2649534" y="3838647"/>
              <a:ext cx="2097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61"/>
            <p:cNvSpPr txBox="1"/>
            <p:nvPr/>
          </p:nvSpPr>
          <p:spPr>
            <a:xfrm>
              <a:off x="2990806" y="3398263"/>
              <a:ext cx="62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0.6</a:t>
              </a:r>
              <a:endParaRPr lang="zh-TW" altLang="en-US" sz="2400" dirty="0"/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076847" y="3402876"/>
              <a:ext cx="62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0.4</a:t>
              </a:r>
              <a:endParaRPr lang="zh-TW" altLang="en-US" sz="2400" dirty="0"/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548673" y="4216125"/>
            <a:ext cx="730244" cy="1416945"/>
            <a:chOff x="1077675" y="4116460"/>
            <a:chExt cx="730244" cy="1416945"/>
          </a:xfrm>
        </p:grpSpPr>
        <p:cxnSp>
          <p:nvCxnSpPr>
            <p:cNvPr id="47" name="直線單箭頭接點 46"/>
            <p:cNvCxnSpPr/>
            <p:nvPr/>
          </p:nvCxnSpPr>
          <p:spPr>
            <a:xfrm>
              <a:off x="1703144" y="4116460"/>
              <a:ext cx="0" cy="1416945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>
              <a:off x="1598149" y="5038594"/>
              <a:ext cx="2097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字方塊 59"/>
            <p:cNvSpPr txBox="1"/>
            <p:nvPr/>
          </p:nvSpPr>
          <p:spPr>
            <a:xfrm>
              <a:off x="1077675" y="4373117"/>
              <a:ext cx="62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0.6</a:t>
              </a:r>
              <a:endParaRPr lang="zh-TW" altLang="en-US" sz="2400" dirty="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1077675" y="5059788"/>
              <a:ext cx="62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0.4</a:t>
              </a:r>
              <a:endParaRPr lang="zh-TW" altLang="en-US" sz="2400" dirty="0"/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3531218" y="4216125"/>
            <a:ext cx="701679" cy="1416945"/>
            <a:chOff x="4060220" y="4116460"/>
            <a:chExt cx="701679" cy="1416945"/>
          </a:xfrm>
        </p:grpSpPr>
        <p:cxnSp>
          <p:nvCxnSpPr>
            <p:cNvPr id="48" name="直線單箭頭接點 47"/>
            <p:cNvCxnSpPr/>
            <p:nvPr/>
          </p:nvCxnSpPr>
          <p:spPr>
            <a:xfrm>
              <a:off x="4166944" y="4116460"/>
              <a:ext cx="0" cy="1416945"/>
            </a:xfrm>
            <a:prstGeom prst="straightConnector1">
              <a:avLst/>
            </a:prstGeom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4060220" y="5038594"/>
              <a:ext cx="2097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4139811" y="4392392"/>
              <a:ext cx="62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0.6</a:t>
              </a:r>
              <a:endParaRPr lang="zh-TW" altLang="en-US" sz="2400" dirty="0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4130286" y="5053166"/>
              <a:ext cx="622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0.4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4389736" y="4646699"/>
                <a:ext cx="512897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736" y="4646699"/>
                <a:ext cx="512897" cy="383951"/>
              </a:xfrm>
              <a:prstGeom prst="rect">
                <a:avLst/>
              </a:prstGeom>
              <a:blipFill>
                <a:blip r:embed="rId15"/>
                <a:stretch>
                  <a:fillRect l="-7143" r="-4762" b="-158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4906082" y="4657718"/>
                <a:ext cx="4057521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=(1−0.4)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(1−0.4)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082" y="4657718"/>
                <a:ext cx="4057521" cy="383951"/>
              </a:xfrm>
              <a:prstGeom prst="rect">
                <a:avLst/>
              </a:prstGeom>
              <a:blipFill>
                <a:blip r:embed="rId16"/>
                <a:stretch>
                  <a:fillRect l="-301" t="-1587" r="-301" b="-349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4925253" y="5088577"/>
                <a:ext cx="4038350" cy="383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1−0.6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×(1−0.4)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53" y="5088577"/>
                <a:ext cx="4038350" cy="383951"/>
              </a:xfrm>
              <a:prstGeom prst="rect">
                <a:avLst/>
              </a:prstGeom>
              <a:blipFill>
                <a:blip r:embed="rId17"/>
                <a:stretch>
                  <a:fillRect l="-1057" t="-1587" r="-30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4925253" y="5539135"/>
                <a:ext cx="4038350" cy="385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1−0.6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×(1−0.6)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53" y="5539135"/>
                <a:ext cx="4038350" cy="385811"/>
              </a:xfrm>
              <a:prstGeom prst="rect">
                <a:avLst/>
              </a:prstGeom>
              <a:blipFill>
                <a:blip r:embed="rId18"/>
                <a:stretch>
                  <a:fillRect l="-1057" t="-1587" r="-30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925253" y="5981353"/>
                <a:ext cx="4038350" cy="385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1− 0.4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×(1−0.6)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253" y="5981353"/>
                <a:ext cx="4038350" cy="385811"/>
              </a:xfrm>
              <a:prstGeom prst="rect">
                <a:avLst/>
              </a:prstGeom>
              <a:blipFill>
                <a:blip r:embed="rId19"/>
                <a:stretch>
                  <a:fillRect l="-1057" t="-1587" r="-302" b="-349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/>
          <p:cNvSpPr txBox="1"/>
          <p:nvPr/>
        </p:nvSpPr>
        <p:spPr>
          <a:xfrm>
            <a:off x="4269990" y="748387"/>
            <a:ext cx="44030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Now we can use gradient descent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13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8" grpId="0"/>
      <p:bldP spid="69" grpId="0"/>
      <p:bldP spid="72" grpId="0"/>
      <p:bldP spid="73" grpId="0"/>
      <p:bldP spid="74" grpId="0"/>
      <p:bldP spid="7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4" y="3283815"/>
            <a:ext cx="8821980" cy="33687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302" y="14812"/>
            <a:ext cx="7291719" cy="31364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82" y="1713337"/>
            <a:ext cx="1143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arxivST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75967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5" y="3060764"/>
            <a:ext cx="8868229" cy="326987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696" y="42044"/>
            <a:ext cx="3946577" cy="234139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914321" y="2383438"/>
            <a:ext cx="4601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Single: one transformation layer</a:t>
            </a:r>
          </a:p>
          <a:p>
            <a:r>
              <a:rPr lang="en-US" altLang="zh-TW" sz="2400" dirty="0"/>
              <a:t>Multi: many transformation layer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87392" y="1254941"/>
            <a:ext cx="271260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Street View </a:t>
            </a:r>
          </a:p>
          <a:p>
            <a:r>
              <a:rPr lang="en-US" altLang="zh-TW" sz="3200" b="1" i="1" u="sng" dirty="0"/>
              <a:t>House Number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231554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Brid 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5965"/>
            <a:ext cx="9144000" cy="26859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1320915"/>
            <a:ext cx="8210550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183457" y="347015"/>
                <a:ext cx="1271163" cy="819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457" y="347015"/>
                <a:ext cx="1271163" cy="819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02109" y="365126"/>
                <a:ext cx="734878" cy="814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109" y="365126"/>
                <a:ext cx="734878" cy="8148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6785092" y="354282"/>
            <a:ext cx="39857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344207" y="802833"/>
            <a:ext cx="39857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803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9144000" cy="261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37" y="584717"/>
            <a:ext cx="8176103" cy="33522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30258" y="4502331"/>
            <a:ext cx="8074058" cy="120726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Highway Network &amp; </a:t>
            </a:r>
            <a:br>
              <a:rPr lang="en-US" altLang="zh-TW" dirty="0"/>
            </a:br>
            <a:r>
              <a:rPr lang="en-US" altLang="zh-TW" dirty="0"/>
              <a:t>Grid LSTM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32235" y="5665510"/>
            <a:ext cx="7070105" cy="719122"/>
          </a:xfrm>
        </p:spPr>
        <p:txBody>
          <a:bodyPr>
            <a:norm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32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2513" y="1890386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baseline="30000" dirty="0"/>
          </a:p>
        </p:txBody>
      </p:sp>
      <p:sp>
        <p:nvSpPr>
          <p:cNvPr id="5" name="矩形 4"/>
          <p:cNvSpPr/>
          <p:nvPr/>
        </p:nvSpPr>
        <p:spPr>
          <a:xfrm>
            <a:off x="1495542" y="1890386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6" name="矩形 5"/>
          <p:cNvSpPr/>
          <p:nvPr/>
        </p:nvSpPr>
        <p:spPr>
          <a:xfrm>
            <a:off x="2150559" y="1890386"/>
            <a:ext cx="437694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" name="矩形 6"/>
          <p:cNvSpPr/>
          <p:nvPr/>
        </p:nvSpPr>
        <p:spPr>
          <a:xfrm>
            <a:off x="2813588" y="1890386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" name="矩形 7"/>
          <p:cNvSpPr/>
          <p:nvPr/>
        </p:nvSpPr>
        <p:spPr>
          <a:xfrm>
            <a:off x="3468605" y="1890386"/>
            <a:ext cx="437694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9" name="矩形 8"/>
          <p:cNvSpPr/>
          <p:nvPr/>
        </p:nvSpPr>
        <p:spPr>
          <a:xfrm>
            <a:off x="4131634" y="1890386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10" name="矩形 9"/>
          <p:cNvSpPr/>
          <p:nvPr/>
        </p:nvSpPr>
        <p:spPr>
          <a:xfrm>
            <a:off x="4786651" y="1890386"/>
            <a:ext cx="437694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1" name="矩形 10"/>
          <p:cNvSpPr/>
          <p:nvPr/>
        </p:nvSpPr>
        <p:spPr>
          <a:xfrm>
            <a:off x="5449682" y="1890386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r>
              <a:rPr lang="en-US" altLang="zh-TW" sz="2400" baseline="-25000" dirty="0"/>
              <a:t>4</a:t>
            </a:r>
            <a:endParaRPr lang="zh-TW" altLang="en-US" sz="2400" baseline="-25000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270207" y="2247187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1908382" y="2247187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2584657" y="2247187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3270457" y="2256712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908632" y="2256712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4546807" y="2256712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5232607" y="2256712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137830" y="1896712"/>
            <a:ext cx="429682" cy="72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5879364" y="2262751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70151" y="2818141"/>
                <a:ext cx="50856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51" y="2818141"/>
                <a:ext cx="5085688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1514629" y="4585120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3" name="矩形 22"/>
          <p:cNvSpPr/>
          <p:nvPr/>
        </p:nvSpPr>
        <p:spPr>
          <a:xfrm>
            <a:off x="832513" y="3641584"/>
            <a:ext cx="453966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24" name="矩形 23"/>
          <p:cNvSpPr/>
          <p:nvPr/>
        </p:nvSpPr>
        <p:spPr>
          <a:xfrm>
            <a:off x="1511814" y="3641584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2121932" y="3641584"/>
            <a:ext cx="454285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6" name="矩形 25"/>
          <p:cNvSpPr/>
          <p:nvPr/>
        </p:nvSpPr>
        <p:spPr>
          <a:xfrm>
            <a:off x="2820680" y="4585120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7" name="矩形 26"/>
          <p:cNvSpPr/>
          <p:nvPr/>
        </p:nvSpPr>
        <p:spPr>
          <a:xfrm>
            <a:off x="2829860" y="3641584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4146780" y="4560126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9" name="矩形 28"/>
          <p:cNvSpPr/>
          <p:nvPr/>
        </p:nvSpPr>
        <p:spPr>
          <a:xfrm>
            <a:off x="3484876" y="3641584"/>
            <a:ext cx="452203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0" name="矩形 29"/>
          <p:cNvSpPr/>
          <p:nvPr/>
        </p:nvSpPr>
        <p:spPr>
          <a:xfrm>
            <a:off x="4147906" y="3641584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5457942" y="4560126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32" name="矩形 31"/>
          <p:cNvSpPr/>
          <p:nvPr/>
        </p:nvSpPr>
        <p:spPr>
          <a:xfrm>
            <a:off x="4772142" y="3641584"/>
            <a:ext cx="468475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3" name="矩形 32"/>
          <p:cNvSpPr/>
          <p:nvPr/>
        </p:nvSpPr>
        <p:spPr>
          <a:xfrm>
            <a:off x="5465954" y="3641584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6348019" y="3641584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  <a:endParaRPr lang="zh-TW" altLang="en-US" sz="2400" dirty="0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1286479" y="3998385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1924654" y="3998385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2600929" y="3998385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3286729" y="4007910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3924904" y="4007910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4563079" y="4007910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5248879" y="4007910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</p:cNvCxnSpPr>
          <p:nvPr/>
        </p:nvCxnSpPr>
        <p:spPr>
          <a:xfrm rot="16200000">
            <a:off x="1615699" y="4474251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 rot="16200000">
            <a:off x="2941799" y="4483639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</p:cNvCxnSpPr>
          <p:nvPr/>
        </p:nvCxnSpPr>
        <p:spPr>
          <a:xfrm rot="16200000">
            <a:off x="4262287" y="4474250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cxnSpLocks/>
          </p:cNvCxnSpPr>
          <p:nvPr/>
        </p:nvCxnSpPr>
        <p:spPr>
          <a:xfrm rot="16200000">
            <a:off x="5586097" y="4472452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cxnSpLocks/>
          </p:cNvCxnSpPr>
          <p:nvPr/>
        </p:nvCxnSpPr>
        <p:spPr>
          <a:xfrm flipV="1">
            <a:off x="5885694" y="4007910"/>
            <a:ext cx="4623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cxnSpLocks/>
          </p:cNvCxnSpPr>
          <p:nvPr/>
        </p:nvCxnSpPr>
        <p:spPr>
          <a:xfrm flipV="1">
            <a:off x="6809121" y="3998385"/>
            <a:ext cx="4623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7271446" y="3647910"/>
            <a:ext cx="429682" cy="72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770151" y="5404723"/>
                <a:ext cx="682109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51" y="5404723"/>
                <a:ext cx="6821098" cy="48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895636" y="2787363"/>
            <a:ext cx="127941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 is layer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809121" y="4864620"/>
            <a:ext cx="186686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 is time step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628650" y="6057195"/>
            <a:ext cx="7995043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Applying gated structure in feedforward network</a:t>
            </a:r>
            <a:endParaRPr lang="zh-TW" altLang="en-US" sz="2800" dirty="0"/>
          </a:p>
        </p:txBody>
      </p:sp>
      <p:sp>
        <p:nvSpPr>
          <p:cNvPr id="53" name="矩形 52"/>
          <p:cNvSpPr/>
          <p:nvPr/>
        </p:nvSpPr>
        <p:spPr>
          <a:xfrm>
            <a:off x="201729" y="74975"/>
            <a:ext cx="47658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Feedforward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Recurrent</a:t>
            </a:r>
            <a:endParaRPr lang="zh-TW" altLang="en-US" sz="3200" b="1" i="1" u="sng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692837" y="742058"/>
            <a:ext cx="733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1. Feedforward network does not have input at each step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79904" y="1169169"/>
            <a:ext cx="818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2. Feedforward network has different parameters for each layer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36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8" grpId="0" animBg="1"/>
      <p:bldP spid="49" grpId="0"/>
      <p:bldP spid="50" grpId="0" animBg="1"/>
      <p:bldP spid="51" grpId="0" animBg="1"/>
      <p:bldP spid="52" grpId="0" animBg="1"/>
      <p:bldP spid="54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GRU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Highway Network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494842" y="2285615"/>
            <a:ext cx="720000" cy="36877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417346" y="2253487"/>
            <a:ext cx="90757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h</a:t>
            </a:r>
            <a:r>
              <a:rPr lang="en-US" altLang="zh-TW" sz="2400" baseline="30000" dirty="0">
                <a:solidFill>
                  <a:schemeClr val="bg1"/>
                </a:solidFill>
              </a:rPr>
              <a:t>t-1</a:t>
            </a:r>
            <a:endParaRPr lang="zh-TW" altLang="en-US" sz="2400" baseline="300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86214" y="459268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endParaRPr lang="zh-TW" altLang="en-US" sz="2400" baseline="30000" dirty="0"/>
          </a:p>
        </p:txBody>
      </p:sp>
      <p:sp>
        <p:nvSpPr>
          <p:cNvPr id="7" name="矩形 6"/>
          <p:cNvSpPr/>
          <p:nvPr/>
        </p:nvSpPr>
        <p:spPr>
          <a:xfrm>
            <a:off x="5646088" y="4625706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baseline="30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6941500" y="939416"/>
            <a:ext cx="907572" cy="461665"/>
            <a:chOff x="3326306" y="1395097"/>
            <a:chExt cx="907572" cy="461665"/>
          </a:xfrm>
        </p:grpSpPr>
        <p:sp>
          <p:nvSpPr>
            <p:cNvPr id="9" name="矩形 8"/>
            <p:cNvSpPr/>
            <p:nvPr/>
          </p:nvSpPr>
          <p:spPr>
            <a:xfrm>
              <a:off x="3407878" y="1409486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3326306" y="1395097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y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直線單箭頭接點 10"/>
          <p:cNvCxnSpPr>
            <a:cxnSpLocks/>
          </p:cNvCxnSpPr>
          <p:nvPr/>
        </p:nvCxnSpPr>
        <p:spPr>
          <a:xfrm flipH="1" flipV="1">
            <a:off x="4719738" y="3339382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  <a:endCxn id="37" idx="2"/>
          </p:cNvCxnSpPr>
          <p:nvPr/>
        </p:nvCxnSpPr>
        <p:spPr>
          <a:xfrm flipV="1">
            <a:off x="4203075" y="2476085"/>
            <a:ext cx="1591169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下箭號 161"/>
          <p:cNvSpPr/>
          <p:nvPr/>
        </p:nvSpPr>
        <p:spPr>
          <a:xfrm flipV="1">
            <a:off x="7183704" y="145896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65"/>
          <p:cNvSpPr/>
          <p:nvPr/>
        </p:nvSpPr>
        <p:spPr>
          <a:xfrm rot="18993628" flipV="1">
            <a:off x="4810213" y="4993399"/>
            <a:ext cx="438150" cy="87276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手繪多邊形 4"/>
          <p:cNvSpPr/>
          <p:nvPr/>
        </p:nvSpPr>
        <p:spPr>
          <a:xfrm>
            <a:off x="4235808" y="248655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cxnSpLocks/>
          </p:cNvCxnSpPr>
          <p:nvPr/>
        </p:nvCxnSpPr>
        <p:spPr>
          <a:xfrm flipV="1">
            <a:off x="7377371" y="3813763"/>
            <a:ext cx="0" cy="9263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5419580" y="5821689"/>
            <a:ext cx="907572" cy="461665"/>
            <a:chOff x="4765592" y="6396335"/>
            <a:chExt cx="907572" cy="461665"/>
          </a:xfrm>
        </p:grpSpPr>
        <p:sp>
          <p:nvSpPr>
            <p:cNvPr id="21" name="矩形 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9" name="矩形 18"/>
          <p:cNvSpPr/>
          <p:nvPr/>
        </p:nvSpPr>
        <p:spPr>
          <a:xfrm>
            <a:off x="4666706" y="5848952"/>
            <a:ext cx="720000" cy="36877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606900" y="5802503"/>
            <a:ext cx="90757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h</a:t>
            </a:r>
            <a:r>
              <a:rPr lang="en-US" altLang="zh-TW" sz="2400" baseline="30000" dirty="0">
                <a:solidFill>
                  <a:schemeClr val="bg1"/>
                </a:solidFill>
              </a:rPr>
              <a:t>t-1</a:t>
            </a:r>
            <a:endParaRPr lang="zh-TW" altLang="en-US" sz="2400" baseline="30000" dirty="0">
              <a:solidFill>
                <a:schemeClr val="bg1"/>
              </a:solidFill>
            </a:endParaRPr>
          </a:p>
        </p:txBody>
      </p: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3900518" y="2720505"/>
            <a:ext cx="0" cy="332394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042779" y="463265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h'</a:t>
            </a:r>
            <a:endParaRPr lang="zh-TW" altLang="en-US" sz="2400" baseline="30000" dirty="0"/>
          </a:p>
        </p:txBody>
      </p:sp>
      <p:cxnSp>
        <p:nvCxnSpPr>
          <p:cNvPr id="25" name="直線單箭頭接點 24"/>
          <p:cNvCxnSpPr>
            <a:cxnSpLocks/>
          </p:cNvCxnSpPr>
          <p:nvPr/>
        </p:nvCxnSpPr>
        <p:spPr>
          <a:xfrm flipV="1">
            <a:off x="3926801" y="6051650"/>
            <a:ext cx="69108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4481859" y="2873457"/>
            <a:ext cx="438150" cy="438150"/>
            <a:chOff x="6656524" y="2699227"/>
            <a:chExt cx="438150" cy="438150"/>
          </a:xfrm>
        </p:grpSpPr>
        <p:sp>
          <p:nvSpPr>
            <p:cNvPr id="27" name="橢圓 2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/>
                <p:cNvSpPr txBox="1"/>
                <p:nvPr/>
              </p:nvSpPr>
              <p:spPr>
                <a:xfrm>
                  <a:off x="6710937" y="2723025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7" name="文字方塊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3663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5455" r="-25455" b="-1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/>
          <p:cNvGrpSpPr/>
          <p:nvPr/>
        </p:nvGrpSpPr>
        <p:grpSpPr>
          <a:xfrm>
            <a:off x="6992375" y="5821689"/>
            <a:ext cx="907572" cy="461665"/>
            <a:chOff x="4765592" y="6396335"/>
            <a:chExt cx="907572" cy="461665"/>
          </a:xfrm>
        </p:grpSpPr>
        <p:sp>
          <p:nvSpPr>
            <p:cNvPr id="30" name="矩形 29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32" name="向下箭號 162"/>
          <p:cNvSpPr/>
          <p:nvPr/>
        </p:nvSpPr>
        <p:spPr>
          <a:xfrm flipV="1">
            <a:off x="7176211" y="5180426"/>
            <a:ext cx="438150" cy="55070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下箭號 162"/>
          <p:cNvSpPr/>
          <p:nvPr/>
        </p:nvSpPr>
        <p:spPr>
          <a:xfrm rot="7262412" flipV="1">
            <a:off x="5788788" y="2676516"/>
            <a:ext cx="438150" cy="242171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/>
          <p:cNvCxnSpPr>
            <a:cxnSpLocks/>
            <a:endCxn id="38" idx="2"/>
          </p:cNvCxnSpPr>
          <p:nvPr/>
        </p:nvCxnSpPr>
        <p:spPr>
          <a:xfrm flipV="1">
            <a:off x="5987412" y="2650140"/>
            <a:ext cx="0" cy="19594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6035915" y="3582327"/>
            <a:ext cx="1068342" cy="89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5794244" y="2257010"/>
            <a:ext cx="438150" cy="438150"/>
            <a:chOff x="6656524" y="2699227"/>
            <a:chExt cx="438150" cy="438150"/>
          </a:xfrm>
        </p:grpSpPr>
        <p:sp>
          <p:nvSpPr>
            <p:cNvPr id="37" name="橢圓 3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6710937" y="2723025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9" name="文字方塊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3663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636" r="-27273" b="-18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群組 38"/>
          <p:cNvGrpSpPr/>
          <p:nvPr/>
        </p:nvGrpSpPr>
        <p:grpSpPr>
          <a:xfrm>
            <a:off x="7158296" y="3351143"/>
            <a:ext cx="438150" cy="438150"/>
            <a:chOff x="6656524" y="2699227"/>
            <a:chExt cx="438150" cy="438150"/>
          </a:xfrm>
        </p:grpSpPr>
        <p:sp>
          <p:nvSpPr>
            <p:cNvPr id="40" name="橢圓 39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6710937" y="2723025"/>
                  <a:ext cx="33663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2" name="文字方塊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3663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455" r="-25455" b="-180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文字方塊 41"/>
          <p:cNvSpPr txBox="1"/>
          <p:nvPr/>
        </p:nvSpPr>
        <p:spPr>
          <a:xfrm>
            <a:off x="6488894" y="3104081"/>
            <a:ext cx="705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1-</a:t>
            </a:r>
            <a:endParaRPr lang="zh-TW" altLang="en-US" sz="2400" dirty="0"/>
          </a:p>
        </p:txBody>
      </p:sp>
      <p:grpSp>
        <p:nvGrpSpPr>
          <p:cNvPr id="43" name="群組 42"/>
          <p:cNvGrpSpPr/>
          <p:nvPr/>
        </p:nvGrpSpPr>
        <p:grpSpPr>
          <a:xfrm>
            <a:off x="7161544" y="2265245"/>
            <a:ext cx="438150" cy="438150"/>
            <a:chOff x="6656524" y="2699227"/>
            <a:chExt cx="438150" cy="438150"/>
          </a:xfrm>
        </p:grpSpPr>
        <p:sp>
          <p:nvSpPr>
            <p:cNvPr id="44" name="橢圓 43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字方塊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565" r="-19565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直線單箭頭接點 45"/>
          <p:cNvCxnSpPr>
            <a:cxnSpLocks/>
            <a:stCxn id="31" idx="1"/>
          </p:cNvCxnSpPr>
          <p:nvPr/>
        </p:nvCxnSpPr>
        <p:spPr>
          <a:xfrm flipH="1">
            <a:off x="6217165" y="6052522"/>
            <a:ext cx="775210" cy="486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向下箭號 165"/>
          <p:cNvSpPr/>
          <p:nvPr/>
        </p:nvSpPr>
        <p:spPr>
          <a:xfrm rot="2321610" flipV="1">
            <a:off x="5568599" y="5010165"/>
            <a:ext cx="438150" cy="82069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>
            <a:off x="6286702" y="2486556"/>
            <a:ext cx="8466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cxnSpLocks/>
          </p:cNvCxnSpPr>
          <p:nvPr/>
        </p:nvCxnSpPr>
        <p:spPr>
          <a:xfrm flipV="1">
            <a:off x="7365959" y="2717787"/>
            <a:ext cx="0" cy="6019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群組 49"/>
          <p:cNvGrpSpPr/>
          <p:nvPr/>
        </p:nvGrpSpPr>
        <p:grpSpPr>
          <a:xfrm>
            <a:off x="7643222" y="2241608"/>
            <a:ext cx="1368043" cy="461665"/>
            <a:chOff x="7775957" y="2350291"/>
            <a:chExt cx="1368043" cy="461665"/>
          </a:xfrm>
        </p:grpSpPr>
        <p:grpSp>
          <p:nvGrpSpPr>
            <p:cNvPr id="51" name="群組 50"/>
            <p:cNvGrpSpPr/>
            <p:nvPr/>
          </p:nvGrpSpPr>
          <p:grpSpPr>
            <a:xfrm>
              <a:off x="8236428" y="2350291"/>
              <a:ext cx="907572" cy="461665"/>
              <a:chOff x="4440136" y="3005198"/>
              <a:chExt cx="907572" cy="461665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4488246" y="3051646"/>
                <a:ext cx="720000" cy="36877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4440136" y="3005198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solidFill>
                      <a:schemeClr val="bg1"/>
                    </a:solidFill>
                  </a:rPr>
                  <a:t>h</a:t>
                </a:r>
                <a:r>
                  <a:rPr lang="en-US" altLang="zh-TW" sz="2400" baseline="30000" dirty="0" err="1">
                    <a:solidFill>
                      <a:schemeClr val="bg1"/>
                    </a:solidFill>
                  </a:rPr>
                  <a:t>t</a:t>
                </a:r>
                <a:endParaRPr lang="zh-TW" altLang="en-US" sz="2400" baseline="30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52" name="直線單箭頭接點 51"/>
            <p:cNvCxnSpPr>
              <a:cxnSpLocks/>
            </p:cNvCxnSpPr>
            <p:nvPr/>
          </p:nvCxnSpPr>
          <p:spPr>
            <a:xfrm>
              <a:off x="7775957" y="2607264"/>
              <a:ext cx="5134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/>
          <p:cNvSpPr/>
          <p:nvPr/>
        </p:nvSpPr>
        <p:spPr>
          <a:xfrm>
            <a:off x="3916440" y="4154197"/>
            <a:ext cx="816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reset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4968262" y="4169947"/>
            <a:ext cx="106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update</a:t>
            </a:r>
            <a:endParaRPr lang="zh-TW" altLang="en-US" sz="2400" dirty="0"/>
          </a:p>
        </p:txBody>
      </p:sp>
      <p:sp>
        <p:nvSpPr>
          <p:cNvPr id="112" name="文字方塊 111"/>
          <p:cNvSpPr txBox="1"/>
          <p:nvPr/>
        </p:nvSpPr>
        <p:spPr>
          <a:xfrm>
            <a:off x="544120" y="1981886"/>
            <a:ext cx="2596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input </a:t>
            </a:r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r>
              <a:rPr lang="en-US" altLang="zh-TW" sz="2400" baseline="30000" dirty="0"/>
              <a:t> </a:t>
            </a:r>
            <a:r>
              <a:rPr lang="en-US" altLang="zh-TW" sz="2400" dirty="0"/>
              <a:t>at each step</a:t>
            </a:r>
            <a:endParaRPr lang="zh-TW" altLang="en-US" sz="2400" baseline="30000" dirty="0"/>
          </a:p>
        </p:txBody>
      </p:sp>
      <p:sp>
        <p:nvSpPr>
          <p:cNvPr id="113" name="文字方塊 112"/>
          <p:cNvSpPr txBox="1"/>
          <p:nvPr/>
        </p:nvSpPr>
        <p:spPr>
          <a:xfrm>
            <a:off x="539652" y="3654803"/>
            <a:ext cx="2596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</a:t>
            </a:r>
            <a:r>
              <a:rPr lang="en-US" altLang="zh-TW" sz="2400" baseline="30000" dirty="0"/>
              <a:t>t-1</a:t>
            </a:r>
            <a:r>
              <a:rPr lang="en-US" altLang="zh-TW" sz="2400" dirty="0"/>
              <a:t> is the output of the (t-1)-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layer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539652" y="4536826"/>
            <a:ext cx="2596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</a:t>
            </a:r>
            <a:r>
              <a:rPr lang="en-US" altLang="zh-TW" sz="2400" baseline="30000" dirty="0"/>
              <a:t>t</a:t>
            </a:r>
            <a:r>
              <a:rPr lang="en-US" altLang="zh-TW" sz="2400" dirty="0"/>
              <a:t> is the output of the t-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layer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24933" y="2776584"/>
            <a:ext cx="2596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output </a:t>
            </a:r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r>
              <a:rPr lang="en-US" altLang="zh-TW" sz="2400" baseline="30000" dirty="0"/>
              <a:t> </a:t>
            </a:r>
            <a:r>
              <a:rPr lang="en-US" altLang="zh-TW" sz="2400" dirty="0"/>
              <a:t>at each step</a:t>
            </a:r>
            <a:endParaRPr lang="zh-TW" altLang="en-US" sz="2400" baseline="300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48284" y="5416078"/>
            <a:ext cx="259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reset gate</a:t>
            </a:r>
            <a:endParaRPr lang="zh-TW" altLang="en-US" sz="2400" dirty="0"/>
          </a:p>
        </p:txBody>
      </p:sp>
      <p:grpSp>
        <p:nvGrpSpPr>
          <p:cNvPr id="3" name="群組 2"/>
          <p:cNvGrpSpPr/>
          <p:nvPr/>
        </p:nvGrpSpPr>
        <p:grpSpPr>
          <a:xfrm>
            <a:off x="3425710" y="2229180"/>
            <a:ext cx="907572" cy="461665"/>
            <a:chOff x="3570873" y="1579305"/>
            <a:chExt cx="907572" cy="461665"/>
          </a:xfrm>
        </p:grpSpPr>
        <p:sp>
          <p:nvSpPr>
            <p:cNvPr id="61" name="矩形 60"/>
            <p:cNvSpPr/>
            <p:nvPr/>
          </p:nvSpPr>
          <p:spPr>
            <a:xfrm>
              <a:off x="3637409" y="1620011"/>
              <a:ext cx="720000" cy="36877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3570873" y="157930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a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8103693" y="2253486"/>
            <a:ext cx="907572" cy="461665"/>
            <a:chOff x="8061564" y="1630366"/>
            <a:chExt cx="907572" cy="461665"/>
          </a:xfrm>
        </p:grpSpPr>
        <p:sp>
          <p:nvSpPr>
            <p:cNvPr id="63" name="矩形 62"/>
            <p:cNvSpPr/>
            <p:nvPr/>
          </p:nvSpPr>
          <p:spPr>
            <a:xfrm>
              <a:off x="8128100" y="1671072"/>
              <a:ext cx="720000" cy="36877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8061564" y="1630366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a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群組 66"/>
          <p:cNvGrpSpPr/>
          <p:nvPr/>
        </p:nvGrpSpPr>
        <p:grpSpPr>
          <a:xfrm>
            <a:off x="4584069" y="5802502"/>
            <a:ext cx="907572" cy="461665"/>
            <a:chOff x="3570873" y="1579305"/>
            <a:chExt cx="907572" cy="461665"/>
          </a:xfrm>
        </p:grpSpPr>
        <p:sp>
          <p:nvSpPr>
            <p:cNvPr id="68" name="矩形 67"/>
            <p:cNvSpPr/>
            <p:nvPr/>
          </p:nvSpPr>
          <p:spPr>
            <a:xfrm>
              <a:off x="3637409" y="1620011"/>
              <a:ext cx="720000" cy="36877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570873" y="157930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a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向下箭號 162"/>
          <p:cNvSpPr/>
          <p:nvPr/>
        </p:nvSpPr>
        <p:spPr>
          <a:xfrm rot="7262412" flipV="1">
            <a:off x="5369798" y="1929039"/>
            <a:ext cx="438150" cy="341679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61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32" grpId="0" animBg="1"/>
      <p:bldP spid="55" grpId="0"/>
      <p:bldP spid="112" grpId="0"/>
      <p:bldP spid="113" grpId="0"/>
      <p:bldP spid="114" grpId="0"/>
      <p:bldP spid="115" grpId="0"/>
      <p:bldP spid="116" grpId="0"/>
      <p:bldP spid="7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Highway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28109" y="1710439"/>
            <a:ext cx="3886200" cy="4351338"/>
          </a:xfrm>
        </p:spPr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Residual Network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0577" y="1710439"/>
            <a:ext cx="3886200" cy="4351338"/>
          </a:xfrm>
        </p:spPr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Highway Network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14493" y="5686066"/>
            <a:ext cx="4134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Deep Residual Learning for Image Recognition</a:t>
            </a:r>
          </a:p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http://arxiv.org/abs/1512.03385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1590" y="5693812"/>
            <a:ext cx="37618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Training Very Deep Networks</a:t>
            </a:r>
          </a:p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https://arxiv.org/pdf/1507.06228v2.pdf</a:t>
            </a:r>
          </a:p>
        </p:txBody>
      </p:sp>
      <p:sp>
        <p:nvSpPr>
          <p:cNvPr id="7" name="矩形 6"/>
          <p:cNvSpPr/>
          <p:nvPr/>
        </p:nvSpPr>
        <p:spPr>
          <a:xfrm>
            <a:off x="5538109" y="3424656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38109" y="4277454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6301892" y="3743970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6301892" y="459676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6301892" y="2891172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6301892" y="5141269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6301892" y="2294272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5613402" y="349431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5860463" y="349386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6115756" y="349386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6355411" y="34968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6598061" y="349386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6857765" y="349367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5613402" y="4292834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5860463" y="429238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6115756" y="429238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6355411" y="42953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6598061" y="429238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6857765" y="4292194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6115756" y="2561014"/>
            <a:ext cx="377621" cy="3776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6321880" y="4988655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7575552" y="2749824"/>
            <a:ext cx="0" cy="22388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6535411" y="2749824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2087636" y="4004567"/>
            <a:ext cx="1567543" cy="319314"/>
            <a:chOff x="5754347" y="3836831"/>
            <a:chExt cx="1567543" cy="319314"/>
          </a:xfrm>
        </p:grpSpPr>
        <p:sp>
          <p:nvSpPr>
            <p:cNvPr id="41" name="矩形 4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橢圓 4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橢圓 4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橢圓 4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橢圓 4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49" name="直線單箭頭接點 48"/>
          <p:cNvCxnSpPr/>
          <p:nvPr/>
        </p:nvCxnSpPr>
        <p:spPr>
          <a:xfrm flipH="1" flipV="1">
            <a:off x="2866757" y="2896706"/>
            <a:ext cx="368452" cy="380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2852605" y="235768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3407293" y="2938635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4131643" y="2891172"/>
            <a:ext cx="0" cy="1964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41" idx="2"/>
          </p:cNvCxnSpPr>
          <p:nvPr/>
        </p:nvCxnSpPr>
        <p:spPr>
          <a:xfrm flipV="1">
            <a:off x="2841623" y="4323881"/>
            <a:ext cx="0" cy="940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2841623" y="5275776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2865271" y="4855849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1571337" y="4855849"/>
            <a:ext cx="125367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1571337" y="3127189"/>
            <a:ext cx="0" cy="172897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1571337" y="3127189"/>
            <a:ext cx="1513601" cy="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7489057" y="3624983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4030396" y="3791919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162228" y="3551197"/>
            <a:ext cx="1438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Gate controller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2834294" y="3424656"/>
            <a:ext cx="0" cy="579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121177" y="249209"/>
                <a:ext cx="20756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177" y="249209"/>
                <a:ext cx="2075633" cy="369332"/>
              </a:xfrm>
              <a:prstGeom prst="rect">
                <a:avLst/>
              </a:prstGeom>
              <a:blipFill>
                <a:blip r:embed="rId2"/>
                <a:stretch>
                  <a:fillRect l="-3226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241812" y="685289"/>
                <a:ext cx="20283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812" y="685289"/>
                <a:ext cx="2028376" cy="369332"/>
              </a:xfrm>
              <a:prstGeom prst="rect">
                <a:avLst/>
              </a:prstGeom>
              <a:blipFill>
                <a:blip r:embed="rId3"/>
                <a:stretch>
                  <a:fillRect l="-1802" t="-1639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5094861" y="1150116"/>
                <a:ext cx="3885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861" y="1150116"/>
                <a:ext cx="3885807" cy="369332"/>
              </a:xfrm>
              <a:prstGeom prst="rect">
                <a:avLst/>
              </a:prstGeom>
              <a:blipFill>
                <a:blip r:embed="rId4"/>
                <a:stretch>
                  <a:fillRect l="-628" t="-1667" r="-1413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2904938" y="5018486"/>
                <a:ext cx="659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938" y="5018486"/>
                <a:ext cx="659476" cy="369332"/>
              </a:xfrm>
              <a:prstGeom prst="rect">
                <a:avLst/>
              </a:prstGeom>
              <a:blipFill>
                <a:blip r:embed="rId5"/>
                <a:stretch>
                  <a:fillRect l="-6481" r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2942935" y="2235853"/>
                <a:ext cx="366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35" y="2235853"/>
                <a:ext cx="366126" cy="369332"/>
              </a:xfrm>
              <a:prstGeom prst="rect">
                <a:avLst/>
              </a:prstGeom>
              <a:blipFill>
                <a:blip r:embed="rId6"/>
                <a:stretch>
                  <a:fillRect l="-11667" r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2062998" y="2738107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998" y="2738107"/>
                <a:ext cx="223266" cy="369332"/>
              </a:xfrm>
              <a:prstGeom prst="rect">
                <a:avLst/>
              </a:prstGeom>
              <a:blipFill>
                <a:blip r:embed="rId7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2416578" y="3418243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578" y="3418243"/>
                <a:ext cx="320601" cy="369332"/>
              </a:xfrm>
              <a:prstGeom prst="rect">
                <a:avLst/>
              </a:prstGeom>
              <a:blipFill>
                <a:blip r:embed="rId8"/>
                <a:stretch>
                  <a:fillRect l="-24528" t="-1667" r="-26415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6420928" y="4999491"/>
                <a:ext cx="659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928" y="4999491"/>
                <a:ext cx="659476" cy="369332"/>
              </a:xfrm>
              <a:prstGeom prst="rect">
                <a:avLst/>
              </a:prstGeom>
              <a:blipFill>
                <a:blip r:embed="rId9"/>
                <a:stretch>
                  <a:fillRect l="-5556" r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458925" y="2216858"/>
                <a:ext cx="3661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25" y="2216858"/>
                <a:ext cx="366126" cy="369332"/>
              </a:xfrm>
              <a:prstGeom prst="rect">
                <a:avLst/>
              </a:prstGeom>
              <a:blipFill>
                <a:blip r:embed="rId10"/>
                <a:stretch>
                  <a:fillRect l="-11667" t="-1667" r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/>
              <p:cNvSpPr txBox="1"/>
              <p:nvPr/>
            </p:nvSpPr>
            <p:spPr>
              <a:xfrm>
                <a:off x="7715714" y="2738107"/>
                <a:ext cx="6594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714" y="2738107"/>
                <a:ext cx="659476" cy="369332"/>
              </a:xfrm>
              <a:prstGeom prst="rect">
                <a:avLst/>
              </a:prstGeom>
              <a:blipFill>
                <a:blip r:embed="rId11"/>
                <a:stretch>
                  <a:fillRect l="-6481" r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773140" y="2968012"/>
                <a:ext cx="3386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140" y="2968012"/>
                <a:ext cx="338618" cy="369332"/>
              </a:xfrm>
              <a:prstGeom prst="rect">
                <a:avLst/>
              </a:prstGeom>
              <a:blipFill>
                <a:blip r:embed="rId12"/>
                <a:stretch>
                  <a:fillRect l="-21429" r="-3571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78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8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66" grpId="0"/>
      <p:bldP spid="9" grpId="0"/>
      <p:bldP spid="56" grpId="0"/>
      <p:bldP spid="57" grpId="0"/>
      <p:bldP spid="59" grpId="0"/>
      <p:bldP spid="60" grpId="0"/>
      <p:bldP spid="65" grpId="0"/>
      <p:bldP spid="69" grpId="0"/>
      <p:bldP spid="70" grpId="0"/>
      <p:bldP spid="71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單箭頭接點 24"/>
          <p:cNvCxnSpPr/>
          <p:nvPr/>
        </p:nvCxnSpPr>
        <p:spPr>
          <a:xfrm flipV="1">
            <a:off x="1382278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649156" y="4309371"/>
            <a:ext cx="1821328" cy="1848542"/>
            <a:chOff x="6090366" y="3664535"/>
            <a:chExt cx="1821328" cy="1848542"/>
          </a:xfrm>
        </p:grpSpPr>
        <p:grpSp>
          <p:nvGrpSpPr>
            <p:cNvPr id="4" name="群組 3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2" name="直線單箭頭接點 11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6860196" y="4732688"/>
              <a:ext cx="0" cy="7803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群組 70"/>
          <p:cNvGrpSpPr/>
          <p:nvPr/>
        </p:nvGrpSpPr>
        <p:grpSpPr>
          <a:xfrm>
            <a:off x="635358" y="2747292"/>
            <a:ext cx="1821328" cy="1567865"/>
            <a:chOff x="6090366" y="3664535"/>
            <a:chExt cx="1821328" cy="1567865"/>
          </a:xfrm>
        </p:grpSpPr>
        <p:grpSp>
          <p:nvGrpSpPr>
            <p:cNvPr id="72" name="群組 71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73" name="直線單箭頭接點 72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629062" y="1173265"/>
            <a:ext cx="1821328" cy="1567865"/>
            <a:chOff x="6090366" y="3664535"/>
            <a:chExt cx="1821328" cy="1567865"/>
          </a:xfrm>
        </p:grpSpPr>
        <p:grpSp>
          <p:nvGrpSpPr>
            <p:cNvPr id="87" name="群組 86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橢圓 98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88" name="直線單箭頭接點 87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文字方塊 102"/>
          <p:cNvSpPr txBox="1"/>
          <p:nvPr/>
        </p:nvSpPr>
        <p:spPr>
          <a:xfrm>
            <a:off x="617315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525785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07" name="直線單箭頭接點 106"/>
          <p:cNvCxnSpPr/>
          <p:nvPr/>
        </p:nvCxnSpPr>
        <p:spPr>
          <a:xfrm flipV="1">
            <a:off x="4621333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群組 108"/>
          <p:cNvGrpSpPr/>
          <p:nvPr/>
        </p:nvGrpSpPr>
        <p:grpSpPr>
          <a:xfrm>
            <a:off x="3888211" y="5035228"/>
            <a:ext cx="1567543" cy="319314"/>
            <a:chOff x="5754347" y="3836831"/>
            <a:chExt cx="1567543" cy="319314"/>
          </a:xfrm>
        </p:grpSpPr>
        <p:sp>
          <p:nvSpPr>
            <p:cNvPr id="116" name="矩形 11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8" name="橢圓 11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9" name="橢圓 11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10" name="直線單箭頭接點 109"/>
          <p:cNvCxnSpPr/>
          <p:nvPr/>
        </p:nvCxnSpPr>
        <p:spPr>
          <a:xfrm flipH="1" flipV="1">
            <a:off x="4641428" y="4328036"/>
            <a:ext cx="398180" cy="23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 flipH="1">
            <a:off x="4985189" y="432803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 flipV="1">
            <a:off x="5709539" y="430937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658041" y="5377525"/>
            <a:ext cx="0" cy="308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/>
          <p:nvPr/>
        </p:nvCxnSpPr>
        <p:spPr>
          <a:xfrm>
            <a:off x="4671982" y="568613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V="1">
            <a:off x="4641427" y="464613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3874413" y="3473149"/>
            <a:ext cx="1567543" cy="319314"/>
            <a:chOff x="5754347" y="3836831"/>
            <a:chExt cx="1567543" cy="319314"/>
          </a:xfrm>
        </p:grpSpPr>
        <p:sp>
          <p:nvSpPr>
            <p:cNvPr id="131" name="矩形 13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7" name="橢圓 13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25" name="直線單箭頭接點 124"/>
          <p:cNvCxnSpPr/>
          <p:nvPr/>
        </p:nvCxnSpPr>
        <p:spPr>
          <a:xfrm flipH="1" flipV="1">
            <a:off x="4638959" y="2688711"/>
            <a:ext cx="13797" cy="420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 flipH="1">
            <a:off x="4971391" y="2765957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 flipV="1">
            <a:off x="5695741" y="2747292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4644243" y="3815444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>
            <a:off x="4658184" y="4124054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4627629" y="3084051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/>
          <p:cNvGrpSpPr/>
          <p:nvPr/>
        </p:nvGrpSpPr>
        <p:grpSpPr>
          <a:xfrm>
            <a:off x="3868117" y="1899122"/>
            <a:ext cx="1567543" cy="319314"/>
            <a:chOff x="5754347" y="3836831"/>
            <a:chExt cx="1567543" cy="319314"/>
          </a:xfrm>
        </p:grpSpPr>
        <p:sp>
          <p:nvSpPr>
            <p:cNvPr id="146" name="矩形 14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8" name="橢圓 14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2" name="橢圓 15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40" name="直線單箭頭接點 139"/>
          <p:cNvCxnSpPr/>
          <p:nvPr/>
        </p:nvCxnSpPr>
        <p:spPr>
          <a:xfrm flipH="1" flipV="1">
            <a:off x="4621334" y="1191930"/>
            <a:ext cx="363855" cy="28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/>
          <p:cNvCxnSpPr/>
          <p:nvPr/>
        </p:nvCxnSpPr>
        <p:spPr>
          <a:xfrm flipH="1">
            <a:off x="4965095" y="1191930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 flipV="1">
            <a:off x="5689445" y="1173265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 flipV="1">
            <a:off x="4637947" y="2241418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4651888" y="2550027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 flipV="1">
            <a:off x="4621333" y="1510024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>
            <a:off x="3856370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3764840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55" name="直線單箭頭接點 154"/>
          <p:cNvCxnSpPr/>
          <p:nvPr/>
        </p:nvCxnSpPr>
        <p:spPr>
          <a:xfrm flipV="1">
            <a:off x="7529442" y="749942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群組 156"/>
          <p:cNvGrpSpPr/>
          <p:nvPr/>
        </p:nvGrpSpPr>
        <p:grpSpPr>
          <a:xfrm>
            <a:off x="6796320" y="5001784"/>
            <a:ext cx="1567543" cy="319314"/>
            <a:chOff x="5754347" y="3836831"/>
            <a:chExt cx="1567543" cy="319314"/>
          </a:xfrm>
        </p:grpSpPr>
        <p:sp>
          <p:nvSpPr>
            <p:cNvPr id="164" name="矩形 16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6" name="橢圓 16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7" name="橢圓 16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8" name="橢圓 16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9" name="橢圓 16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8" name="直線單箭頭接點 157"/>
          <p:cNvCxnSpPr/>
          <p:nvPr/>
        </p:nvCxnSpPr>
        <p:spPr>
          <a:xfrm flipH="1" flipV="1">
            <a:off x="7549537" y="4294592"/>
            <a:ext cx="10460" cy="318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7893298" y="4294592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8617648" y="4275927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 flipV="1">
            <a:off x="7566150" y="5344080"/>
            <a:ext cx="0" cy="780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>
            <a:off x="7580091" y="5652689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/>
          <p:nvPr/>
        </p:nvCxnSpPr>
        <p:spPr>
          <a:xfrm flipV="1">
            <a:off x="7549536" y="4612686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群組 171"/>
          <p:cNvGrpSpPr/>
          <p:nvPr/>
        </p:nvGrpSpPr>
        <p:grpSpPr>
          <a:xfrm>
            <a:off x="6782522" y="3439705"/>
            <a:ext cx="1567543" cy="319314"/>
            <a:chOff x="5754347" y="3836831"/>
            <a:chExt cx="1567543" cy="319314"/>
          </a:xfrm>
        </p:grpSpPr>
        <p:sp>
          <p:nvSpPr>
            <p:cNvPr id="179" name="矩形 17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1" name="橢圓 18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2" name="橢圓 18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3" name="橢圓 18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4" name="橢圓 18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5" name="橢圓 18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73" name="直線單箭頭接點 172"/>
          <p:cNvCxnSpPr/>
          <p:nvPr/>
        </p:nvCxnSpPr>
        <p:spPr>
          <a:xfrm flipH="1" flipV="1">
            <a:off x="7535739" y="2732513"/>
            <a:ext cx="398180" cy="13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/>
          <p:cNvCxnSpPr/>
          <p:nvPr/>
        </p:nvCxnSpPr>
        <p:spPr>
          <a:xfrm flipH="1">
            <a:off x="7879500" y="2732513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/>
          <p:nvPr/>
        </p:nvCxnSpPr>
        <p:spPr>
          <a:xfrm flipV="1">
            <a:off x="8603850" y="2713848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7552352" y="3782001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/>
          <p:nvPr/>
        </p:nvCxnSpPr>
        <p:spPr>
          <a:xfrm>
            <a:off x="7566293" y="4090610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/>
          <p:nvPr/>
        </p:nvCxnSpPr>
        <p:spPr>
          <a:xfrm flipV="1">
            <a:off x="7535738" y="3050607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群組 186"/>
          <p:cNvGrpSpPr/>
          <p:nvPr/>
        </p:nvGrpSpPr>
        <p:grpSpPr>
          <a:xfrm>
            <a:off x="6776226" y="1865678"/>
            <a:ext cx="1567543" cy="319314"/>
            <a:chOff x="5754347" y="3836831"/>
            <a:chExt cx="1567543" cy="319314"/>
          </a:xfrm>
        </p:grpSpPr>
        <p:sp>
          <p:nvSpPr>
            <p:cNvPr id="194" name="矩形 19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橢圓 19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6" name="橢圓 19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7" name="橢圓 19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8" name="橢圓 19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9" name="橢圓 19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88" name="直線單箭頭接點 187"/>
          <p:cNvCxnSpPr/>
          <p:nvPr/>
        </p:nvCxnSpPr>
        <p:spPr>
          <a:xfrm flipH="1" flipV="1">
            <a:off x="7529443" y="1158486"/>
            <a:ext cx="10726" cy="38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/>
          <p:cNvCxnSpPr/>
          <p:nvPr/>
        </p:nvCxnSpPr>
        <p:spPr>
          <a:xfrm flipH="1">
            <a:off x="7873204" y="115848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V="1">
            <a:off x="8597554" y="113982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 flipV="1">
            <a:off x="7546056" y="2207973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/>
          <p:cNvCxnSpPr/>
          <p:nvPr/>
        </p:nvCxnSpPr>
        <p:spPr>
          <a:xfrm>
            <a:off x="7559997" y="251658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 flipV="1">
            <a:off x="7529442" y="147658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字方塊 200"/>
          <p:cNvSpPr txBox="1"/>
          <p:nvPr/>
        </p:nvSpPr>
        <p:spPr>
          <a:xfrm>
            <a:off x="6764479" y="6147232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202" name="文字方塊 201"/>
          <p:cNvSpPr txBox="1"/>
          <p:nvPr/>
        </p:nvSpPr>
        <p:spPr>
          <a:xfrm>
            <a:off x="6672949" y="207177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210" name="直線單箭頭接點 209"/>
          <p:cNvCxnSpPr/>
          <p:nvPr/>
        </p:nvCxnSpPr>
        <p:spPr>
          <a:xfrm flipV="1">
            <a:off x="4638360" y="2525201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單箭頭接點 212"/>
          <p:cNvCxnSpPr/>
          <p:nvPr/>
        </p:nvCxnSpPr>
        <p:spPr>
          <a:xfrm flipH="1" flipV="1">
            <a:off x="4660590" y="5686133"/>
            <a:ext cx="0" cy="4844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/>
          <p:nvPr/>
        </p:nvCxnSpPr>
        <p:spPr>
          <a:xfrm flipV="1">
            <a:off x="7559061" y="4090610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1663974" y="5374875"/>
            <a:ext cx="608307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Highway Network automatically </a:t>
            </a:r>
          </a:p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determines the layers needed!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5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201" grpId="0" animBg="1"/>
      <p:bldP spid="202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Spatial Transformer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CNN is not invariant to scaling and rotation</a:t>
            </a:r>
            <a:endParaRPr lang="zh-TW" altLang="en-US" dirty="0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/>
          </p:nvPr>
        </p:nvGraphicFramePr>
        <p:xfrm>
          <a:off x="991189" y="2490543"/>
          <a:ext cx="1323975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點陣圖影像" r:id="rId4" imgW="1324080" imgH="1324080" progId="Paint.Picture">
                  <p:embed/>
                </p:oleObj>
              </mc:Choice>
              <mc:Fallback>
                <p:oleObj name="點陣圖影像" r:id="rId4" imgW="1324080" imgH="1324080" progId="Paint.Picture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1189" y="2490543"/>
                        <a:ext cx="1323975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88" y="3964952"/>
            <a:ext cx="1323975" cy="13335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608" y="2460618"/>
            <a:ext cx="1314450" cy="131445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608" y="3958882"/>
            <a:ext cx="1323975" cy="1323975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 flipV="1">
            <a:off x="2327608" y="3152530"/>
            <a:ext cx="180000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304503" y="4568927"/>
            <a:ext cx="180000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44637" y="2749719"/>
            <a:ext cx="894502" cy="894502"/>
          </a:xfrm>
          <a:prstGeom prst="rect">
            <a:avLst/>
          </a:prstGeom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976" y="4145165"/>
            <a:ext cx="894502" cy="89450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983361" y="2684334"/>
            <a:ext cx="1243047" cy="9363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5983360" y="4124220"/>
            <a:ext cx="1243047" cy="9363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5469876" y="3173728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5469876" y="4592415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</p:cNvCxnSpPr>
          <p:nvPr/>
        </p:nvCxnSpPr>
        <p:spPr>
          <a:xfrm>
            <a:off x="7226407" y="3150240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</p:cNvCxnSpPr>
          <p:nvPr/>
        </p:nvCxnSpPr>
        <p:spPr>
          <a:xfrm>
            <a:off x="7226407" y="4568927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833425" y="2888630"/>
            <a:ext cx="68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5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820980" y="4330805"/>
            <a:ext cx="68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6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497868" y="5039667"/>
            <a:ext cx="1363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NN layer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493615" y="5873766"/>
            <a:ext cx="3372356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End-to-end learn</a:t>
            </a:r>
            <a:endParaRPr lang="zh-TW" altLang="en-US" sz="2800" dirty="0"/>
          </a:p>
        </p:txBody>
      </p:sp>
      <p:cxnSp>
        <p:nvCxnSpPr>
          <p:cNvPr id="38" name="直線單箭頭接點 37"/>
          <p:cNvCxnSpPr>
            <a:cxnSpLocks/>
            <a:stCxn id="35" idx="2"/>
            <a:endCxn id="36" idx="0"/>
          </p:cNvCxnSpPr>
          <p:nvPr/>
        </p:nvCxnSpPr>
        <p:spPr>
          <a:xfrm flipH="1">
            <a:off x="3179793" y="5501332"/>
            <a:ext cx="1" cy="3724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cxnSpLocks/>
          </p:cNvCxnSpPr>
          <p:nvPr/>
        </p:nvCxnSpPr>
        <p:spPr>
          <a:xfrm flipH="1">
            <a:off x="3594837" y="5065215"/>
            <a:ext cx="2990650" cy="7777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726618" y="5549820"/>
            <a:ext cx="297023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Can also transform feature map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3" grpId="0"/>
      <p:bldP spid="34" grpId="0"/>
      <p:bldP spid="35" grpId="0"/>
      <p:bldP spid="3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Highway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8" y="2108369"/>
            <a:ext cx="9144000" cy="343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02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 LSTM</a:t>
            </a:r>
            <a:endParaRPr lang="zh-TW" altLang="en-US" dirty="0"/>
          </a:p>
        </p:txBody>
      </p:sp>
      <p:grpSp>
        <p:nvGrpSpPr>
          <p:cNvPr id="44" name="群組 43"/>
          <p:cNvGrpSpPr/>
          <p:nvPr/>
        </p:nvGrpSpPr>
        <p:grpSpPr>
          <a:xfrm>
            <a:off x="558226" y="1886760"/>
            <a:ext cx="2981764" cy="3808847"/>
            <a:chOff x="672522" y="2089959"/>
            <a:chExt cx="2981764" cy="3808847"/>
          </a:xfrm>
        </p:grpSpPr>
        <p:sp>
          <p:nvSpPr>
            <p:cNvPr id="29" name="矩形 28"/>
            <p:cNvSpPr/>
            <p:nvPr/>
          </p:nvSpPr>
          <p:spPr>
            <a:xfrm>
              <a:off x="1591880" y="2987664"/>
              <a:ext cx="1134533" cy="19976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LSTM</a:t>
              </a:r>
              <a:endParaRPr lang="zh-TW" altLang="en-US" sz="28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672522" y="2987664"/>
              <a:ext cx="507999" cy="93133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1678964" y="2089959"/>
              <a:ext cx="931333" cy="4656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y</a:t>
              </a:r>
              <a:endParaRPr lang="zh-TW" altLang="en-US" sz="2800" baseline="30000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1715773" y="5433139"/>
              <a:ext cx="931333" cy="46566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chemeClr val="tx1"/>
                  </a:solidFill>
                </a:rPr>
                <a:t>x</a:t>
              </a:r>
              <a:endParaRPr lang="zh-TW" altLang="en-US" sz="2800" baseline="300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線單箭頭接點 32"/>
            <p:cNvCxnSpPr>
              <a:cxnSpLocks/>
            </p:cNvCxnSpPr>
            <p:nvPr/>
          </p:nvCxnSpPr>
          <p:spPr>
            <a:xfrm>
              <a:off x="1180521" y="3485456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cxnSpLocks/>
            </p:cNvCxnSpPr>
            <p:nvPr/>
          </p:nvCxnSpPr>
          <p:spPr>
            <a:xfrm rot="16200000">
              <a:off x="1966829" y="2767293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/>
            <p:cNvCxnSpPr>
              <a:cxnSpLocks/>
            </p:cNvCxnSpPr>
            <p:nvPr/>
          </p:nvCxnSpPr>
          <p:spPr>
            <a:xfrm rot="16200000">
              <a:off x="2003638" y="523708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680985" y="4053933"/>
              <a:ext cx="507999" cy="9313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cxnSp>
          <p:nvCxnSpPr>
            <p:cNvPr id="37" name="直線單箭頭接點 36"/>
            <p:cNvCxnSpPr>
              <a:cxnSpLocks/>
            </p:cNvCxnSpPr>
            <p:nvPr/>
          </p:nvCxnSpPr>
          <p:spPr>
            <a:xfrm>
              <a:off x="1188984" y="457688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>
              <a:cxnSpLocks/>
            </p:cNvCxnSpPr>
            <p:nvPr/>
          </p:nvCxnSpPr>
          <p:spPr>
            <a:xfrm>
              <a:off x="2717950" y="3485456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cxnSpLocks/>
            </p:cNvCxnSpPr>
            <p:nvPr/>
          </p:nvCxnSpPr>
          <p:spPr>
            <a:xfrm>
              <a:off x="2726413" y="457688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3137824" y="3012522"/>
              <a:ext cx="507999" cy="93133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c</a:t>
              </a:r>
              <a:r>
                <a:rPr lang="en-US" altLang="zh-TW" sz="2800" baseline="30000" dirty="0"/>
                <a:t>’</a:t>
              </a:r>
              <a:endParaRPr lang="zh-TW" altLang="en-US" sz="2800" baseline="300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3146287" y="4078791"/>
              <a:ext cx="507999" cy="9313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err="1"/>
                <a:t>h</a:t>
              </a:r>
              <a:r>
                <a:rPr lang="en-US" altLang="zh-TW" sz="2800" baseline="30000" dirty="0" err="1"/>
                <a:t>t</a:t>
              </a:r>
              <a:endParaRPr lang="zh-TW" altLang="en-US" sz="2800" baseline="300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784096" y="4282847"/>
              <a:ext cx="3738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h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66507" y="3216578"/>
              <a:ext cx="3369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c</a:t>
              </a:r>
              <a:endParaRPr lang="zh-TW" altLang="en-US" sz="2800" baseline="30000" dirty="0"/>
            </a:p>
          </p:txBody>
        </p:sp>
      </p:grpSp>
      <p:sp>
        <p:nvSpPr>
          <p:cNvPr id="46" name="矩形 45"/>
          <p:cNvSpPr/>
          <p:nvPr/>
        </p:nvSpPr>
        <p:spPr>
          <a:xfrm>
            <a:off x="5517514" y="2822023"/>
            <a:ext cx="2133045" cy="1997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Grid</a:t>
            </a:r>
          </a:p>
          <a:p>
            <a:pPr algn="ctr"/>
            <a:r>
              <a:rPr lang="en-US" altLang="zh-TW" sz="2800" dirty="0"/>
              <a:t>LSTM</a:t>
            </a:r>
            <a:endParaRPr lang="zh-TW" altLang="en-US" sz="2800" dirty="0"/>
          </a:p>
        </p:txBody>
      </p:sp>
      <p:sp>
        <p:nvSpPr>
          <p:cNvPr id="47" name="矩形 46"/>
          <p:cNvSpPr/>
          <p:nvPr/>
        </p:nvSpPr>
        <p:spPr>
          <a:xfrm>
            <a:off x="4598156" y="2822023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cxnSp>
        <p:nvCxnSpPr>
          <p:cNvPr id="50" name="直線單箭頭接點 49"/>
          <p:cNvCxnSpPr>
            <a:cxnSpLocks/>
          </p:cNvCxnSpPr>
          <p:nvPr/>
        </p:nvCxnSpPr>
        <p:spPr>
          <a:xfrm>
            <a:off x="5106155" y="331981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4606619" y="3888292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cxnSp>
        <p:nvCxnSpPr>
          <p:cNvPr id="54" name="直線單箭頭接點 53"/>
          <p:cNvCxnSpPr>
            <a:cxnSpLocks/>
          </p:cNvCxnSpPr>
          <p:nvPr/>
        </p:nvCxnSpPr>
        <p:spPr>
          <a:xfrm>
            <a:off x="5114618" y="441124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>
            <a:off x="7661596" y="328225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>
            <a:off x="7670059" y="437368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8081470" y="2809323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</a:t>
            </a:r>
            <a:r>
              <a:rPr lang="en-US" altLang="zh-TW" sz="2800" baseline="30000" dirty="0"/>
              <a:t>’</a:t>
            </a:r>
            <a:endParaRPr lang="zh-TW" altLang="en-US" sz="2800" baseline="30000" dirty="0"/>
          </a:p>
        </p:txBody>
      </p:sp>
      <p:sp>
        <p:nvSpPr>
          <p:cNvPr id="58" name="矩形 57"/>
          <p:cNvSpPr/>
          <p:nvPr/>
        </p:nvSpPr>
        <p:spPr>
          <a:xfrm>
            <a:off x="8089933" y="3875592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h</a:t>
            </a:r>
            <a:r>
              <a:rPr lang="en-US" altLang="zh-TW" sz="2800" baseline="30000" dirty="0"/>
              <a:t>’</a:t>
            </a:r>
            <a:endParaRPr lang="zh-TW" altLang="en-US" sz="2800" baseline="30000" dirty="0"/>
          </a:p>
        </p:txBody>
      </p:sp>
      <p:sp>
        <p:nvSpPr>
          <p:cNvPr id="59" name="矩形 58"/>
          <p:cNvSpPr/>
          <p:nvPr/>
        </p:nvSpPr>
        <p:spPr>
          <a:xfrm>
            <a:off x="4709730" y="4117206"/>
            <a:ext cx="373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</a:t>
            </a:r>
            <a:endParaRPr lang="zh-TW" altLang="en-US" sz="2800" baseline="30000" dirty="0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692141" y="3050937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c</a:t>
            </a:r>
            <a:endParaRPr lang="zh-TW" altLang="en-US" sz="28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21590" y="886902"/>
            <a:ext cx="2688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Memory for both </a:t>
            </a:r>
            <a:r>
              <a:rPr lang="en-US" altLang="zh-TW" sz="2400" b="1" i="1" u="sng" dirty="0"/>
              <a:t>time</a:t>
            </a:r>
            <a:r>
              <a:rPr lang="en-US" altLang="zh-TW" sz="2400" dirty="0"/>
              <a:t> and </a:t>
            </a:r>
            <a:r>
              <a:rPr lang="en-US" altLang="zh-TW" sz="2400" b="1" i="1" u="sng" dirty="0"/>
              <a:t>depth</a:t>
            </a:r>
            <a:endParaRPr lang="zh-TW" altLang="en-US" sz="2400" b="1" i="1" u="sng" dirty="0"/>
          </a:p>
        </p:txBody>
      </p:sp>
      <p:sp>
        <p:nvSpPr>
          <p:cNvPr id="62" name="矩形 61"/>
          <p:cNvSpPr/>
          <p:nvPr/>
        </p:nvSpPr>
        <p:spPr>
          <a:xfrm rot="16200000">
            <a:off x="5816265" y="5025412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cxnSp>
        <p:nvCxnSpPr>
          <p:cNvPr id="63" name="直線單箭頭接點 62"/>
          <p:cNvCxnSpPr>
            <a:cxnSpLocks/>
          </p:cNvCxnSpPr>
          <p:nvPr/>
        </p:nvCxnSpPr>
        <p:spPr>
          <a:xfrm rot="16200000">
            <a:off x="5907656" y="504234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 rot="16200000">
            <a:off x="6882534" y="5016949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cxnSp>
        <p:nvCxnSpPr>
          <p:cNvPr id="65" name="直線單箭頭接點 64"/>
          <p:cNvCxnSpPr>
            <a:cxnSpLocks/>
          </p:cNvCxnSpPr>
          <p:nvPr/>
        </p:nvCxnSpPr>
        <p:spPr>
          <a:xfrm rot="16200000">
            <a:off x="6956217" y="503388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6974481" y="5227848"/>
            <a:ext cx="373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b</a:t>
            </a:r>
            <a:endParaRPr lang="zh-TW" altLang="en-US" sz="2800" baseline="30000" dirty="0">
              <a:solidFill>
                <a:schemeClr val="bg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917028" y="5221007"/>
            <a:ext cx="356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a</a:t>
            </a:r>
            <a:endParaRPr lang="zh-TW" altLang="en-US" sz="2800" baseline="30000" dirty="0"/>
          </a:p>
        </p:txBody>
      </p:sp>
      <p:grpSp>
        <p:nvGrpSpPr>
          <p:cNvPr id="74" name="群組 73"/>
          <p:cNvGrpSpPr/>
          <p:nvPr/>
        </p:nvGrpSpPr>
        <p:grpSpPr>
          <a:xfrm>
            <a:off x="5585235" y="1860887"/>
            <a:ext cx="1997602" cy="530061"/>
            <a:chOff x="5481230" y="5576606"/>
            <a:chExt cx="1997602" cy="530061"/>
          </a:xfrm>
        </p:grpSpPr>
        <p:sp>
          <p:nvSpPr>
            <p:cNvPr id="70" name="矩形 69"/>
            <p:cNvSpPr/>
            <p:nvPr/>
          </p:nvSpPr>
          <p:spPr>
            <a:xfrm rot="16200000">
              <a:off x="5692897" y="5381011"/>
              <a:ext cx="507999" cy="93133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71" name="矩形 70"/>
            <p:cNvSpPr/>
            <p:nvPr/>
          </p:nvSpPr>
          <p:spPr>
            <a:xfrm rot="16200000">
              <a:off x="6759166" y="5372548"/>
              <a:ext cx="507999" cy="9313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806229" y="5583447"/>
              <a:ext cx="463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b’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748777" y="5576606"/>
              <a:ext cx="4459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a’</a:t>
              </a:r>
              <a:endParaRPr lang="zh-TW" altLang="en-US" sz="2800" baseline="30000" dirty="0"/>
            </a:p>
          </p:txBody>
        </p:sp>
      </p:grpSp>
      <p:cxnSp>
        <p:nvCxnSpPr>
          <p:cNvPr id="75" name="直線單箭頭接點 74"/>
          <p:cNvCxnSpPr>
            <a:cxnSpLocks/>
          </p:cNvCxnSpPr>
          <p:nvPr/>
        </p:nvCxnSpPr>
        <p:spPr>
          <a:xfrm rot="16200000">
            <a:off x="5873875" y="259414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cxnSpLocks/>
          </p:cNvCxnSpPr>
          <p:nvPr/>
        </p:nvCxnSpPr>
        <p:spPr>
          <a:xfrm rot="16200000">
            <a:off x="6922436" y="258568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/>
          <p:cNvCxnSpPr>
            <a:cxnSpLocks/>
          </p:cNvCxnSpPr>
          <p:nvPr/>
        </p:nvCxnSpPr>
        <p:spPr>
          <a:xfrm>
            <a:off x="4194629" y="6008913"/>
            <a:ext cx="4403303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cxnSpLocks/>
          </p:cNvCxnSpPr>
          <p:nvPr/>
        </p:nvCxnSpPr>
        <p:spPr>
          <a:xfrm flipH="1" flipV="1">
            <a:off x="4212953" y="1904429"/>
            <a:ext cx="1" cy="4104484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117170" y="6008913"/>
            <a:ext cx="1678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time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3685417" y="1442763"/>
            <a:ext cx="1055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depth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1109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3" grpId="0" animBg="1"/>
      <p:bldP spid="57" grpId="0" animBg="1"/>
      <p:bldP spid="58" grpId="0" animBg="1"/>
      <p:bldP spid="59" grpId="0"/>
      <p:bldP spid="60" grpId="0"/>
      <p:bldP spid="61" grpId="0"/>
      <p:bldP spid="62" grpId="0" animBg="1"/>
      <p:bldP spid="64" grpId="0" animBg="1"/>
      <p:bldP spid="66" grpId="0"/>
      <p:bldP spid="67" grpId="0"/>
      <p:bldP spid="7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822" y="4186397"/>
            <a:ext cx="1456967" cy="129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Grid</a:t>
            </a:r>
          </a:p>
          <a:p>
            <a:pPr algn="ctr"/>
            <a:r>
              <a:rPr lang="en-US" altLang="zh-TW" sz="2800" dirty="0"/>
              <a:t>LSTM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566937" y="4036237"/>
            <a:ext cx="507999" cy="7452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2074936" y="44625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566935" y="4861046"/>
            <a:ext cx="507999" cy="720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cxnSp>
        <p:nvCxnSpPr>
          <p:cNvPr id="8" name="直線單箭頭接點 7"/>
          <p:cNvCxnSpPr>
            <a:cxnSpLocks/>
          </p:cNvCxnSpPr>
          <p:nvPr/>
        </p:nvCxnSpPr>
        <p:spPr>
          <a:xfrm>
            <a:off x="2074936" y="525860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533857" y="4964575"/>
            <a:ext cx="646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</a:rPr>
              <a:t>t-1</a:t>
            </a:r>
            <a:endParaRPr lang="zh-TW" altLang="en-US" sz="2800" baseline="300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23064" y="4147273"/>
            <a:ext cx="612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c</a:t>
            </a:r>
            <a:r>
              <a:rPr lang="en-US" altLang="zh-TW" sz="2800" baseline="30000" dirty="0"/>
              <a:t>t-1</a:t>
            </a:r>
            <a:endParaRPr lang="zh-TW" altLang="en-US" sz="2800" baseline="30000" dirty="0"/>
          </a:p>
        </p:txBody>
      </p:sp>
      <p:grpSp>
        <p:nvGrpSpPr>
          <p:cNvPr id="2" name="群組 1"/>
          <p:cNvGrpSpPr/>
          <p:nvPr/>
        </p:nvGrpSpPr>
        <p:grpSpPr>
          <a:xfrm>
            <a:off x="2456039" y="3215253"/>
            <a:ext cx="713502" cy="927992"/>
            <a:chOff x="5444672" y="4173336"/>
            <a:chExt cx="713502" cy="927992"/>
          </a:xfrm>
        </p:grpSpPr>
        <p:sp>
          <p:nvSpPr>
            <p:cNvPr id="22" name="矩形 21"/>
            <p:cNvSpPr/>
            <p:nvPr/>
          </p:nvSpPr>
          <p:spPr>
            <a:xfrm rot="16200000">
              <a:off x="5547423" y="4086615"/>
              <a:ext cx="507999" cy="713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5629095" y="4173336"/>
              <a:ext cx="4106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a</a:t>
              </a:r>
              <a:r>
                <a:rPr lang="en-US" altLang="zh-TW" sz="2800" baseline="30000" dirty="0"/>
                <a:t>l</a:t>
              </a:r>
              <a:endParaRPr lang="zh-TW" altLang="en-US" sz="2800" baseline="30000" dirty="0"/>
            </a:p>
          </p:txBody>
        </p:sp>
        <p:cxnSp>
          <p:nvCxnSpPr>
            <p:cNvPr id="26" name="直線單箭頭接點 25"/>
            <p:cNvCxnSpPr>
              <a:cxnSpLocks/>
            </p:cNvCxnSpPr>
            <p:nvPr/>
          </p:nvCxnSpPr>
          <p:spPr>
            <a:xfrm rot="16200000">
              <a:off x="5632556" y="490659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/>
          <p:cNvGrpSpPr/>
          <p:nvPr/>
        </p:nvGrpSpPr>
        <p:grpSpPr>
          <a:xfrm>
            <a:off x="3263301" y="3230051"/>
            <a:ext cx="713503" cy="905078"/>
            <a:chOff x="6527399" y="4187787"/>
            <a:chExt cx="713503" cy="905078"/>
          </a:xfrm>
        </p:grpSpPr>
        <p:sp>
          <p:nvSpPr>
            <p:cNvPr id="23" name="矩形 22"/>
            <p:cNvSpPr/>
            <p:nvPr/>
          </p:nvSpPr>
          <p:spPr>
            <a:xfrm rot="16200000">
              <a:off x="6630151" y="4085035"/>
              <a:ext cx="507999" cy="71350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6701062" y="4209205"/>
              <a:ext cx="4283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err="1">
                  <a:solidFill>
                    <a:schemeClr val="bg1"/>
                  </a:solidFill>
                </a:rPr>
                <a:t>b</a:t>
              </a:r>
              <a:r>
                <a:rPr lang="en-US" altLang="zh-TW" sz="2800" baseline="30000" dirty="0" err="1">
                  <a:solidFill>
                    <a:schemeClr val="bg1"/>
                  </a:solidFill>
                </a:rPr>
                <a:t>l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直線單箭頭接點 26"/>
            <p:cNvCxnSpPr>
              <a:cxnSpLocks/>
            </p:cNvCxnSpPr>
            <p:nvPr/>
          </p:nvCxnSpPr>
          <p:spPr>
            <a:xfrm rot="16200000">
              <a:off x="6681117" y="489813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群組 103"/>
          <p:cNvGrpSpPr/>
          <p:nvPr/>
        </p:nvGrpSpPr>
        <p:grpSpPr>
          <a:xfrm>
            <a:off x="4300852" y="4019049"/>
            <a:ext cx="515340" cy="1544818"/>
            <a:chOff x="2533543" y="3955369"/>
            <a:chExt cx="515340" cy="1544818"/>
          </a:xfrm>
        </p:grpSpPr>
        <p:sp>
          <p:nvSpPr>
            <p:cNvPr id="98" name="矩形 97"/>
            <p:cNvSpPr/>
            <p:nvPr/>
          </p:nvSpPr>
          <p:spPr>
            <a:xfrm>
              <a:off x="2533545" y="3955369"/>
              <a:ext cx="507999" cy="745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99" name="矩形 98"/>
            <p:cNvSpPr/>
            <p:nvPr/>
          </p:nvSpPr>
          <p:spPr>
            <a:xfrm>
              <a:off x="2533543" y="4780178"/>
              <a:ext cx="507999" cy="7200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100" name="矩形 99"/>
            <p:cNvSpPr/>
            <p:nvPr/>
          </p:nvSpPr>
          <p:spPr>
            <a:xfrm>
              <a:off x="2598247" y="4883707"/>
              <a:ext cx="4506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8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2587456" y="4066405"/>
              <a:ext cx="4171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err="1"/>
                <a:t>c</a:t>
              </a:r>
              <a:r>
                <a:rPr lang="en-US" altLang="zh-TW" sz="2800" baseline="30000" dirty="0" err="1"/>
                <a:t>t</a:t>
              </a:r>
              <a:endParaRPr lang="zh-TW" altLang="en-US" sz="2800" baseline="30000" dirty="0"/>
            </a:p>
          </p:txBody>
        </p:sp>
      </p:grpSp>
      <p:cxnSp>
        <p:nvCxnSpPr>
          <p:cNvPr id="102" name="直線單箭頭接點 101"/>
          <p:cNvCxnSpPr>
            <a:cxnSpLocks/>
          </p:cNvCxnSpPr>
          <p:nvPr/>
        </p:nvCxnSpPr>
        <p:spPr>
          <a:xfrm>
            <a:off x="3915789" y="444113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cxnSpLocks/>
          </p:cNvCxnSpPr>
          <p:nvPr/>
        </p:nvCxnSpPr>
        <p:spPr>
          <a:xfrm>
            <a:off x="3915789" y="523715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 rot="16200000">
            <a:off x="2567155" y="5821211"/>
            <a:ext cx="507999" cy="7135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sp>
        <p:nvSpPr>
          <p:cNvPr id="59" name="矩形 58"/>
          <p:cNvSpPr/>
          <p:nvPr/>
        </p:nvSpPr>
        <p:spPr>
          <a:xfrm>
            <a:off x="2551045" y="5907932"/>
            <a:ext cx="606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a</a:t>
            </a:r>
            <a:r>
              <a:rPr lang="en-US" altLang="zh-TW" sz="2800" baseline="30000" dirty="0"/>
              <a:t>l-1</a:t>
            </a:r>
            <a:endParaRPr lang="zh-TW" altLang="en-US" sz="2800" baseline="30000" dirty="0"/>
          </a:p>
        </p:txBody>
      </p:sp>
      <p:cxnSp>
        <p:nvCxnSpPr>
          <p:cNvPr id="60" name="直線單箭頭接點 59"/>
          <p:cNvCxnSpPr>
            <a:cxnSpLocks/>
          </p:cNvCxnSpPr>
          <p:nvPr/>
        </p:nvCxnSpPr>
        <p:spPr>
          <a:xfrm rot="16200000">
            <a:off x="2652288" y="572131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 rot="16200000">
            <a:off x="3374418" y="5819978"/>
            <a:ext cx="507999" cy="7135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sp>
        <p:nvSpPr>
          <p:cNvPr id="63" name="矩形 62"/>
          <p:cNvSpPr/>
          <p:nvPr/>
        </p:nvSpPr>
        <p:spPr>
          <a:xfrm>
            <a:off x="3347545" y="5944148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b</a:t>
            </a:r>
            <a:r>
              <a:rPr lang="en-US" altLang="zh-TW" sz="2800" baseline="30000" dirty="0">
                <a:solidFill>
                  <a:schemeClr val="bg1"/>
                </a:solidFill>
              </a:rPr>
              <a:t>l-1</a:t>
            </a:r>
            <a:endParaRPr lang="zh-TW" altLang="en-US" sz="2800" baseline="30000" dirty="0">
              <a:solidFill>
                <a:schemeClr val="bg1"/>
              </a:solidFill>
            </a:endParaRPr>
          </a:p>
        </p:txBody>
      </p:sp>
      <p:cxnSp>
        <p:nvCxnSpPr>
          <p:cNvPr id="64" name="直線單箭頭接點 63"/>
          <p:cNvCxnSpPr>
            <a:cxnSpLocks/>
          </p:cNvCxnSpPr>
          <p:nvPr/>
        </p:nvCxnSpPr>
        <p:spPr>
          <a:xfrm rot="16200000">
            <a:off x="3425384" y="571319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219056" y="4157388"/>
            <a:ext cx="1456967" cy="129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Grid</a:t>
            </a:r>
          </a:p>
          <a:p>
            <a:pPr algn="ctr"/>
            <a:r>
              <a:rPr lang="en-US" altLang="zh-TW" sz="2800" dirty="0"/>
              <a:t>LSTM</a:t>
            </a:r>
            <a:endParaRPr lang="zh-TW" altLang="en-US" sz="2800" dirty="0"/>
          </a:p>
        </p:txBody>
      </p:sp>
      <p:cxnSp>
        <p:nvCxnSpPr>
          <p:cNvPr id="69" name="直線單箭頭接點 68"/>
          <p:cNvCxnSpPr>
            <a:cxnSpLocks/>
          </p:cNvCxnSpPr>
          <p:nvPr/>
        </p:nvCxnSpPr>
        <p:spPr>
          <a:xfrm>
            <a:off x="4835170" y="443358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>
            <a:off x="4835170" y="522960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/>
          <p:cNvGrpSpPr/>
          <p:nvPr/>
        </p:nvGrpSpPr>
        <p:grpSpPr>
          <a:xfrm>
            <a:off x="5216273" y="3186244"/>
            <a:ext cx="713502" cy="927992"/>
            <a:chOff x="5444672" y="4173336"/>
            <a:chExt cx="713502" cy="927992"/>
          </a:xfrm>
        </p:grpSpPr>
        <p:sp>
          <p:nvSpPr>
            <p:cNvPr id="92" name="矩形 91"/>
            <p:cNvSpPr/>
            <p:nvPr/>
          </p:nvSpPr>
          <p:spPr>
            <a:xfrm rot="16200000">
              <a:off x="5547423" y="4086615"/>
              <a:ext cx="507999" cy="713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5629095" y="4173336"/>
              <a:ext cx="4106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a</a:t>
              </a:r>
              <a:r>
                <a:rPr lang="en-US" altLang="zh-TW" sz="2800" baseline="30000" dirty="0"/>
                <a:t>l</a:t>
              </a:r>
              <a:endParaRPr lang="zh-TW" altLang="en-US" sz="2800" baseline="30000" dirty="0"/>
            </a:p>
          </p:txBody>
        </p:sp>
        <p:cxnSp>
          <p:nvCxnSpPr>
            <p:cNvPr id="94" name="直線單箭頭接點 93"/>
            <p:cNvCxnSpPr>
              <a:cxnSpLocks/>
            </p:cNvCxnSpPr>
            <p:nvPr/>
          </p:nvCxnSpPr>
          <p:spPr>
            <a:xfrm rot="16200000">
              <a:off x="5632556" y="490659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群組 74"/>
          <p:cNvGrpSpPr/>
          <p:nvPr/>
        </p:nvGrpSpPr>
        <p:grpSpPr>
          <a:xfrm>
            <a:off x="6023535" y="3201042"/>
            <a:ext cx="713503" cy="905078"/>
            <a:chOff x="6527399" y="4187787"/>
            <a:chExt cx="713503" cy="905078"/>
          </a:xfrm>
        </p:grpSpPr>
        <p:sp>
          <p:nvSpPr>
            <p:cNvPr id="89" name="矩形 88"/>
            <p:cNvSpPr/>
            <p:nvPr/>
          </p:nvSpPr>
          <p:spPr>
            <a:xfrm rot="16200000">
              <a:off x="6630151" y="4085035"/>
              <a:ext cx="507999" cy="71350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6701062" y="4209205"/>
              <a:ext cx="4283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err="1">
                  <a:solidFill>
                    <a:schemeClr val="bg1"/>
                  </a:solidFill>
                </a:rPr>
                <a:t>b</a:t>
              </a:r>
              <a:r>
                <a:rPr lang="en-US" altLang="zh-TW" sz="2800" baseline="30000" dirty="0" err="1">
                  <a:solidFill>
                    <a:schemeClr val="bg1"/>
                  </a:solidFill>
                </a:rPr>
                <a:t>l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cxnSp>
          <p:nvCxnSpPr>
            <p:cNvPr id="91" name="直線單箭頭接點 90"/>
            <p:cNvCxnSpPr>
              <a:cxnSpLocks/>
            </p:cNvCxnSpPr>
            <p:nvPr/>
          </p:nvCxnSpPr>
          <p:spPr>
            <a:xfrm rot="16200000">
              <a:off x="6681117" y="489813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>
            <a:off x="6994774" y="3990040"/>
            <a:ext cx="701879" cy="1544818"/>
            <a:chOff x="2467231" y="3955369"/>
            <a:chExt cx="701879" cy="1544818"/>
          </a:xfrm>
        </p:grpSpPr>
        <p:sp>
          <p:nvSpPr>
            <p:cNvPr id="85" name="矩形 84"/>
            <p:cNvSpPr/>
            <p:nvPr/>
          </p:nvSpPr>
          <p:spPr>
            <a:xfrm>
              <a:off x="2533545" y="3955369"/>
              <a:ext cx="507999" cy="745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86" name="矩形 85"/>
            <p:cNvSpPr/>
            <p:nvPr/>
          </p:nvSpPr>
          <p:spPr>
            <a:xfrm>
              <a:off x="2533543" y="4780178"/>
              <a:ext cx="507999" cy="7200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87" name="矩形 86"/>
            <p:cNvSpPr/>
            <p:nvPr/>
          </p:nvSpPr>
          <p:spPr>
            <a:xfrm>
              <a:off x="2478022" y="4883707"/>
              <a:ext cx="6910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h</a:t>
              </a:r>
              <a:r>
                <a:rPr lang="en-US" altLang="zh-TW" sz="2800" baseline="30000" dirty="0">
                  <a:solidFill>
                    <a:schemeClr val="bg1"/>
                  </a:solidFill>
                </a:rPr>
                <a:t>t+1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2467231" y="4066405"/>
              <a:ext cx="6575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c</a:t>
              </a:r>
              <a:r>
                <a:rPr lang="en-US" altLang="zh-TW" sz="2800" baseline="30000" dirty="0"/>
                <a:t>t+1</a:t>
              </a:r>
              <a:endParaRPr lang="zh-TW" altLang="en-US" sz="2800" baseline="30000" dirty="0"/>
            </a:p>
          </p:txBody>
        </p:sp>
      </p:grpSp>
      <p:cxnSp>
        <p:nvCxnSpPr>
          <p:cNvPr id="77" name="直線單箭頭接點 76"/>
          <p:cNvCxnSpPr>
            <a:cxnSpLocks/>
          </p:cNvCxnSpPr>
          <p:nvPr/>
        </p:nvCxnSpPr>
        <p:spPr>
          <a:xfrm>
            <a:off x="6676023" y="441212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cxnSpLocks/>
          </p:cNvCxnSpPr>
          <p:nvPr/>
        </p:nvCxnSpPr>
        <p:spPr>
          <a:xfrm>
            <a:off x="6676023" y="520814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 rot="16200000">
            <a:off x="5327389" y="5792202"/>
            <a:ext cx="507999" cy="7135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sp>
        <p:nvSpPr>
          <p:cNvPr id="80" name="矩形 79"/>
          <p:cNvSpPr/>
          <p:nvPr/>
        </p:nvSpPr>
        <p:spPr>
          <a:xfrm>
            <a:off x="5311279" y="5878923"/>
            <a:ext cx="606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a</a:t>
            </a:r>
            <a:r>
              <a:rPr lang="en-US" altLang="zh-TW" sz="2800" baseline="30000" dirty="0"/>
              <a:t>l-1</a:t>
            </a:r>
            <a:endParaRPr lang="zh-TW" altLang="en-US" sz="2800" baseline="30000" dirty="0"/>
          </a:p>
        </p:txBody>
      </p:sp>
      <p:cxnSp>
        <p:nvCxnSpPr>
          <p:cNvPr id="81" name="直線單箭頭接點 80"/>
          <p:cNvCxnSpPr>
            <a:cxnSpLocks/>
          </p:cNvCxnSpPr>
          <p:nvPr/>
        </p:nvCxnSpPr>
        <p:spPr>
          <a:xfrm rot="16200000">
            <a:off x="5412522" y="569230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 rot="16200000">
            <a:off x="6134652" y="5790969"/>
            <a:ext cx="507999" cy="7135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sp>
        <p:nvSpPr>
          <p:cNvPr id="83" name="矩形 82"/>
          <p:cNvSpPr/>
          <p:nvPr/>
        </p:nvSpPr>
        <p:spPr>
          <a:xfrm>
            <a:off x="6107779" y="5915139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b</a:t>
            </a:r>
            <a:r>
              <a:rPr lang="en-US" altLang="zh-TW" sz="2800" baseline="30000" dirty="0">
                <a:solidFill>
                  <a:schemeClr val="bg1"/>
                </a:solidFill>
              </a:rPr>
              <a:t>l-1</a:t>
            </a:r>
            <a:endParaRPr lang="zh-TW" altLang="en-US" sz="2800" baseline="30000" dirty="0">
              <a:solidFill>
                <a:schemeClr val="bg1"/>
              </a:solidFill>
            </a:endParaRPr>
          </a:p>
        </p:txBody>
      </p:sp>
      <p:cxnSp>
        <p:nvCxnSpPr>
          <p:cNvPr id="84" name="直線單箭頭接點 83"/>
          <p:cNvCxnSpPr>
            <a:cxnSpLocks/>
          </p:cNvCxnSpPr>
          <p:nvPr/>
        </p:nvCxnSpPr>
        <p:spPr>
          <a:xfrm rot="16200000">
            <a:off x="6185618" y="56841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/>
          <p:cNvSpPr/>
          <p:nvPr/>
        </p:nvSpPr>
        <p:spPr>
          <a:xfrm>
            <a:off x="2449422" y="1451316"/>
            <a:ext cx="1456967" cy="129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Grid</a:t>
            </a:r>
          </a:p>
          <a:p>
            <a:pPr algn="ctr"/>
            <a:r>
              <a:rPr lang="en-US" altLang="zh-TW" sz="2800" dirty="0"/>
              <a:t>LSTM’</a:t>
            </a:r>
            <a:endParaRPr lang="zh-TW" altLang="en-US" sz="2800" dirty="0"/>
          </a:p>
        </p:txBody>
      </p:sp>
      <p:sp>
        <p:nvSpPr>
          <p:cNvPr id="142" name="矩形 141"/>
          <p:cNvSpPr/>
          <p:nvPr/>
        </p:nvSpPr>
        <p:spPr>
          <a:xfrm>
            <a:off x="1557537" y="1301156"/>
            <a:ext cx="507999" cy="7452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cxnSp>
        <p:nvCxnSpPr>
          <p:cNvPr id="143" name="直線單箭頭接點 142"/>
          <p:cNvCxnSpPr>
            <a:cxnSpLocks/>
          </p:cNvCxnSpPr>
          <p:nvPr/>
        </p:nvCxnSpPr>
        <p:spPr>
          <a:xfrm>
            <a:off x="2065536" y="172750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矩形 143"/>
          <p:cNvSpPr/>
          <p:nvPr/>
        </p:nvSpPr>
        <p:spPr>
          <a:xfrm>
            <a:off x="1557535" y="2125965"/>
            <a:ext cx="507999" cy="720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/>
          </a:p>
        </p:txBody>
      </p:sp>
      <p:cxnSp>
        <p:nvCxnSpPr>
          <p:cNvPr id="145" name="直線單箭頭接點 144"/>
          <p:cNvCxnSpPr>
            <a:cxnSpLocks/>
          </p:cNvCxnSpPr>
          <p:nvPr/>
        </p:nvCxnSpPr>
        <p:spPr>
          <a:xfrm>
            <a:off x="2065536" y="252352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1524457" y="2229494"/>
            <a:ext cx="646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</a:rPr>
              <a:t>t-1</a:t>
            </a:r>
            <a:endParaRPr lang="zh-TW" altLang="en-US" sz="2800" baseline="30000" dirty="0">
              <a:solidFill>
                <a:schemeClr val="bg1"/>
              </a:solidFill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513664" y="1412192"/>
            <a:ext cx="612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/>
              <a:t>c</a:t>
            </a:r>
            <a:r>
              <a:rPr lang="en-US" altLang="zh-TW" sz="2800" baseline="30000" dirty="0"/>
              <a:t>t-1</a:t>
            </a:r>
            <a:endParaRPr lang="zh-TW" altLang="en-US" sz="2800" baseline="30000" dirty="0"/>
          </a:p>
        </p:txBody>
      </p:sp>
      <p:grpSp>
        <p:nvGrpSpPr>
          <p:cNvPr id="148" name="群組 147"/>
          <p:cNvGrpSpPr/>
          <p:nvPr/>
        </p:nvGrpSpPr>
        <p:grpSpPr>
          <a:xfrm>
            <a:off x="2446639" y="480172"/>
            <a:ext cx="715338" cy="927992"/>
            <a:chOff x="5444672" y="4173336"/>
            <a:chExt cx="715338" cy="927992"/>
          </a:xfrm>
        </p:grpSpPr>
        <p:sp>
          <p:nvSpPr>
            <p:cNvPr id="149" name="矩形 148"/>
            <p:cNvSpPr/>
            <p:nvPr/>
          </p:nvSpPr>
          <p:spPr>
            <a:xfrm rot="16200000">
              <a:off x="5547423" y="4086615"/>
              <a:ext cx="507999" cy="713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5508870" y="4173336"/>
              <a:ext cx="65114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a</a:t>
              </a:r>
              <a:r>
                <a:rPr lang="en-US" altLang="zh-TW" sz="2800" baseline="30000" dirty="0"/>
                <a:t>l+1</a:t>
              </a:r>
              <a:endParaRPr lang="zh-TW" altLang="en-US" sz="2800" baseline="30000" dirty="0"/>
            </a:p>
          </p:txBody>
        </p:sp>
        <p:cxnSp>
          <p:nvCxnSpPr>
            <p:cNvPr id="151" name="直線單箭頭接點 150"/>
            <p:cNvCxnSpPr>
              <a:cxnSpLocks/>
            </p:cNvCxnSpPr>
            <p:nvPr/>
          </p:nvCxnSpPr>
          <p:spPr>
            <a:xfrm rot="16200000">
              <a:off x="5632556" y="490659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群組 151"/>
          <p:cNvGrpSpPr/>
          <p:nvPr/>
        </p:nvGrpSpPr>
        <p:grpSpPr>
          <a:xfrm>
            <a:off x="3253901" y="494970"/>
            <a:ext cx="722211" cy="905078"/>
            <a:chOff x="6527399" y="4187787"/>
            <a:chExt cx="722211" cy="905078"/>
          </a:xfrm>
        </p:grpSpPr>
        <p:sp>
          <p:nvSpPr>
            <p:cNvPr id="153" name="矩形 152"/>
            <p:cNvSpPr/>
            <p:nvPr/>
          </p:nvSpPr>
          <p:spPr>
            <a:xfrm rot="16200000">
              <a:off x="6630151" y="4085035"/>
              <a:ext cx="507999" cy="71350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6580837" y="4209205"/>
              <a:ext cx="6687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b</a:t>
              </a:r>
              <a:r>
                <a:rPr lang="en-US" altLang="zh-TW" sz="2800" baseline="30000" dirty="0">
                  <a:solidFill>
                    <a:schemeClr val="bg1"/>
                  </a:solidFill>
                </a:rPr>
                <a:t>l+1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cxnSp>
          <p:nvCxnSpPr>
            <p:cNvPr id="155" name="直線單箭頭接點 154"/>
            <p:cNvCxnSpPr>
              <a:cxnSpLocks/>
            </p:cNvCxnSpPr>
            <p:nvPr/>
          </p:nvCxnSpPr>
          <p:spPr>
            <a:xfrm rot="16200000">
              <a:off x="6681117" y="489813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群組 155"/>
          <p:cNvGrpSpPr/>
          <p:nvPr/>
        </p:nvGrpSpPr>
        <p:grpSpPr>
          <a:xfrm>
            <a:off x="4291452" y="1283968"/>
            <a:ext cx="515340" cy="1544818"/>
            <a:chOff x="2533543" y="3955369"/>
            <a:chExt cx="515340" cy="1544818"/>
          </a:xfrm>
        </p:grpSpPr>
        <p:sp>
          <p:nvSpPr>
            <p:cNvPr id="157" name="矩形 156"/>
            <p:cNvSpPr/>
            <p:nvPr/>
          </p:nvSpPr>
          <p:spPr>
            <a:xfrm>
              <a:off x="2533545" y="3955369"/>
              <a:ext cx="507999" cy="745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2533543" y="4780178"/>
              <a:ext cx="507999" cy="7200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2598247" y="4883707"/>
              <a:ext cx="4506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8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2587456" y="4066405"/>
              <a:ext cx="4171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 err="1"/>
                <a:t>c</a:t>
              </a:r>
              <a:r>
                <a:rPr lang="en-US" altLang="zh-TW" sz="2800" baseline="30000" dirty="0" err="1"/>
                <a:t>t</a:t>
              </a:r>
              <a:endParaRPr lang="zh-TW" altLang="en-US" sz="2800" baseline="30000" dirty="0"/>
            </a:p>
          </p:txBody>
        </p:sp>
      </p:grpSp>
      <p:cxnSp>
        <p:nvCxnSpPr>
          <p:cNvPr id="161" name="直線單箭頭接點 160"/>
          <p:cNvCxnSpPr>
            <a:cxnSpLocks/>
          </p:cNvCxnSpPr>
          <p:nvPr/>
        </p:nvCxnSpPr>
        <p:spPr>
          <a:xfrm>
            <a:off x="3906389" y="170605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>
            <a:cxnSpLocks/>
          </p:cNvCxnSpPr>
          <p:nvPr/>
        </p:nvCxnSpPr>
        <p:spPr>
          <a:xfrm>
            <a:off x="3906389" y="250207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>
            <a:cxnSpLocks/>
          </p:cNvCxnSpPr>
          <p:nvPr/>
        </p:nvCxnSpPr>
        <p:spPr>
          <a:xfrm rot="16200000">
            <a:off x="2642888" y="298623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/>
          <p:cNvCxnSpPr>
            <a:cxnSpLocks/>
          </p:cNvCxnSpPr>
          <p:nvPr/>
        </p:nvCxnSpPr>
        <p:spPr>
          <a:xfrm rot="16200000">
            <a:off x="3415984" y="297811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/>
          <p:cNvSpPr/>
          <p:nvPr/>
        </p:nvSpPr>
        <p:spPr>
          <a:xfrm>
            <a:off x="5209656" y="1422307"/>
            <a:ext cx="1456967" cy="129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Grid</a:t>
            </a:r>
          </a:p>
          <a:p>
            <a:pPr algn="ctr"/>
            <a:r>
              <a:rPr lang="en-US" altLang="zh-TW" sz="2800" dirty="0"/>
              <a:t>LSTM’</a:t>
            </a:r>
            <a:endParaRPr lang="zh-TW" altLang="en-US" sz="2800" dirty="0"/>
          </a:p>
        </p:txBody>
      </p:sp>
      <p:cxnSp>
        <p:nvCxnSpPr>
          <p:cNvPr id="166" name="直線單箭頭接點 165"/>
          <p:cNvCxnSpPr>
            <a:cxnSpLocks/>
          </p:cNvCxnSpPr>
          <p:nvPr/>
        </p:nvCxnSpPr>
        <p:spPr>
          <a:xfrm>
            <a:off x="4825770" y="169849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單箭頭接點 166"/>
          <p:cNvCxnSpPr>
            <a:cxnSpLocks/>
          </p:cNvCxnSpPr>
          <p:nvPr/>
        </p:nvCxnSpPr>
        <p:spPr>
          <a:xfrm>
            <a:off x="4825770" y="249451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群組 167"/>
          <p:cNvGrpSpPr/>
          <p:nvPr/>
        </p:nvGrpSpPr>
        <p:grpSpPr>
          <a:xfrm>
            <a:off x="5206873" y="451163"/>
            <a:ext cx="715338" cy="927992"/>
            <a:chOff x="5444672" y="4173336"/>
            <a:chExt cx="715338" cy="927992"/>
          </a:xfrm>
        </p:grpSpPr>
        <p:sp>
          <p:nvSpPr>
            <p:cNvPr id="169" name="矩形 168"/>
            <p:cNvSpPr/>
            <p:nvPr/>
          </p:nvSpPr>
          <p:spPr>
            <a:xfrm rot="16200000">
              <a:off x="5547423" y="4086615"/>
              <a:ext cx="507999" cy="71350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5508870" y="4173336"/>
              <a:ext cx="65114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a</a:t>
              </a:r>
              <a:r>
                <a:rPr lang="en-US" altLang="zh-TW" sz="2800" baseline="30000" dirty="0"/>
                <a:t>l+1</a:t>
              </a:r>
              <a:endParaRPr lang="zh-TW" altLang="en-US" sz="2800" baseline="30000" dirty="0"/>
            </a:p>
          </p:txBody>
        </p:sp>
        <p:cxnSp>
          <p:nvCxnSpPr>
            <p:cNvPr id="171" name="直線單箭頭接點 170"/>
            <p:cNvCxnSpPr>
              <a:cxnSpLocks/>
            </p:cNvCxnSpPr>
            <p:nvPr/>
          </p:nvCxnSpPr>
          <p:spPr>
            <a:xfrm rot="16200000">
              <a:off x="5632556" y="490659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群組 171"/>
          <p:cNvGrpSpPr/>
          <p:nvPr/>
        </p:nvGrpSpPr>
        <p:grpSpPr>
          <a:xfrm>
            <a:off x="6014135" y="465961"/>
            <a:ext cx="722211" cy="905078"/>
            <a:chOff x="6527399" y="4187787"/>
            <a:chExt cx="722211" cy="905078"/>
          </a:xfrm>
        </p:grpSpPr>
        <p:sp>
          <p:nvSpPr>
            <p:cNvPr id="173" name="矩形 172"/>
            <p:cNvSpPr/>
            <p:nvPr/>
          </p:nvSpPr>
          <p:spPr>
            <a:xfrm rot="16200000">
              <a:off x="6630151" y="4085035"/>
              <a:ext cx="507999" cy="71350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6580837" y="4209205"/>
              <a:ext cx="6687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b</a:t>
              </a:r>
              <a:r>
                <a:rPr lang="en-US" altLang="zh-TW" sz="2800" baseline="30000" dirty="0">
                  <a:solidFill>
                    <a:schemeClr val="bg1"/>
                  </a:solidFill>
                </a:rPr>
                <a:t>l+1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cxnSp>
          <p:nvCxnSpPr>
            <p:cNvPr id="175" name="直線單箭頭接點 174"/>
            <p:cNvCxnSpPr>
              <a:cxnSpLocks/>
            </p:cNvCxnSpPr>
            <p:nvPr/>
          </p:nvCxnSpPr>
          <p:spPr>
            <a:xfrm rot="16200000">
              <a:off x="6681117" y="489813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群組 175"/>
          <p:cNvGrpSpPr/>
          <p:nvPr/>
        </p:nvGrpSpPr>
        <p:grpSpPr>
          <a:xfrm>
            <a:off x="6985374" y="1254959"/>
            <a:ext cx="701879" cy="1544818"/>
            <a:chOff x="2467231" y="3955369"/>
            <a:chExt cx="701879" cy="1544818"/>
          </a:xfrm>
        </p:grpSpPr>
        <p:sp>
          <p:nvSpPr>
            <p:cNvPr id="177" name="矩形 176"/>
            <p:cNvSpPr/>
            <p:nvPr/>
          </p:nvSpPr>
          <p:spPr>
            <a:xfrm>
              <a:off x="2533545" y="3955369"/>
              <a:ext cx="507999" cy="745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2533543" y="4780178"/>
              <a:ext cx="507999" cy="7200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2478022" y="4883707"/>
              <a:ext cx="6910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h</a:t>
              </a:r>
              <a:r>
                <a:rPr lang="en-US" altLang="zh-TW" sz="2800" baseline="30000" dirty="0">
                  <a:solidFill>
                    <a:schemeClr val="bg1"/>
                  </a:solidFill>
                </a:rPr>
                <a:t>t+1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2467231" y="4066405"/>
              <a:ext cx="6575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c</a:t>
              </a:r>
              <a:r>
                <a:rPr lang="en-US" altLang="zh-TW" sz="2800" baseline="30000" dirty="0"/>
                <a:t>t+1</a:t>
              </a:r>
              <a:endParaRPr lang="zh-TW" altLang="en-US" sz="2800" baseline="30000" dirty="0"/>
            </a:p>
          </p:txBody>
        </p:sp>
      </p:grpSp>
      <p:cxnSp>
        <p:nvCxnSpPr>
          <p:cNvPr id="181" name="直線單箭頭接點 180"/>
          <p:cNvCxnSpPr>
            <a:cxnSpLocks/>
          </p:cNvCxnSpPr>
          <p:nvPr/>
        </p:nvCxnSpPr>
        <p:spPr>
          <a:xfrm>
            <a:off x="6666623" y="16770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/>
          <p:cNvCxnSpPr>
            <a:cxnSpLocks/>
          </p:cNvCxnSpPr>
          <p:nvPr/>
        </p:nvCxnSpPr>
        <p:spPr>
          <a:xfrm>
            <a:off x="6666623" y="247306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>
            <a:cxnSpLocks/>
          </p:cNvCxnSpPr>
          <p:nvPr/>
        </p:nvCxnSpPr>
        <p:spPr>
          <a:xfrm rot="16200000">
            <a:off x="5403122" y="295722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>
            <a:cxnSpLocks/>
          </p:cNvCxnSpPr>
          <p:nvPr/>
        </p:nvCxnSpPr>
        <p:spPr>
          <a:xfrm rot="16200000">
            <a:off x="6176218" y="294910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20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9" grpId="0" animBg="1"/>
      <p:bldP spid="80" grpId="0"/>
      <p:bldP spid="82" grpId="0" animBg="1"/>
      <p:bldP spid="83" grpId="0"/>
      <p:bldP spid="141" grpId="0" animBg="1"/>
      <p:bldP spid="142" grpId="0" animBg="1"/>
      <p:bldP spid="144" grpId="0" animBg="1"/>
      <p:bldP spid="146" grpId="0"/>
      <p:bldP spid="147" grpId="0"/>
      <p:bldP spid="16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Grid LSTM</a:t>
            </a:r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02895" y="1998535"/>
            <a:ext cx="3999776" cy="3890181"/>
            <a:chOff x="336175" y="1949786"/>
            <a:chExt cx="3999776" cy="3890181"/>
          </a:xfrm>
        </p:grpSpPr>
        <p:sp>
          <p:nvSpPr>
            <p:cNvPr id="4" name="矩形 3"/>
            <p:cNvSpPr/>
            <p:nvPr/>
          </p:nvSpPr>
          <p:spPr>
            <a:xfrm>
              <a:off x="1255533" y="2910922"/>
              <a:ext cx="2133045" cy="19976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Grid</a:t>
              </a:r>
            </a:p>
            <a:p>
              <a:pPr algn="ctr"/>
              <a:r>
                <a:rPr lang="en-US" altLang="zh-TW" sz="2800" dirty="0"/>
                <a:t>LSTM</a:t>
              </a:r>
              <a:endParaRPr lang="zh-TW" altLang="en-US" sz="28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336175" y="2910922"/>
              <a:ext cx="507999" cy="93133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cxnSp>
          <p:nvCxnSpPr>
            <p:cNvPr id="6" name="直線單箭頭接點 5"/>
            <p:cNvCxnSpPr>
              <a:cxnSpLocks/>
            </p:cNvCxnSpPr>
            <p:nvPr/>
          </p:nvCxnSpPr>
          <p:spPr>
            <a:xfrm>
              <a:off x="844174" y="340871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344638" y="3977191"/>
              <a:ext cx="507999" cy="9313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cxnSp>
          <p:nvCxnSpPr>
            <p:cNvPr id="8" name="直線單箭頭接點 7"/>
            <p:cNvCxnSpPr>
              <a:cxnSpLocks/>
            </p:cNvCxnSpPr>
            <p:nvPr/>
          </p:nvCxnSpPr>
          <p:spPr>
            <a:xfrm>
              <a:off x="852637" y="4500139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/>
            <p:cNvCxnSpPr>
              <a:cxnSpLocks/>
            </p:cNvCxnSpPr>
            <p:nvPr/>
          </p:nvCxnSpPr>
          <p:spPr>
            <a:xfrm>
              <a:off x="3399615" y="3371156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>
              <a:cxnSpLocks/>
            </p:cNvCxnSpPr>
            <p:nvPr/>
          </p:nvCxnSpPr>
          <p:spPr>
            <a:xfrm>
              <a:off x="3408078" y="446258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3819489" y="2898222"/>
              <a:ext cx="507999" cy="93133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c</a:t>
              </a:r>
              <a:r>
                <a:rPr lang="en-US" altLang="zh-TW" sz="2800" baseline="30000" dirty="0"/>
                <a:t>’</a:t>
              </a:r>
              <a:endParaRPr lang="zh-TW" altLang="en-US" sz="2800" baseline="300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827952" y="3964491"/>
              <a:ext cx="507999" cy="9313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h</a:t>
              </a:r>
              <a:r>
                <a:rPr lang="en-US" altLang="zh-TW" sz="2800" baseline="30000" dirty="0"/>
                <a:t>’</a:t>
              </a:r>
              <a:endParaRPr lang="zh-TW" altLang="en-US" sz="2800" baseline="300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47749" y="4206105"/>
              <a:ext cx="3738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h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30160" y="3139836"/>
              <a:ext cx="3369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c</a:t>
              </a:r>
              <a:endParaRPr lang="zh-TW" altLang="en-US" sz="2800" baseline="30000" dirty="0"/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1554284" y="5114311"/>
              <a:ext cx="507999" cy="93133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cxnSp>
          <p:nvCxnSpPr>
            <p:cNvPr id="16" name="直線單箭頭接點 15"/>
            <p:cNvCxnSpPr>
              <a:cxnSpLocks/>
            </p:cNvCxnSpPr>
            <p:nvPr/>
          </p:nvCxnSpPr>
          <p:spPr>
            <a:xfrm rot="16200000">
              <a:off x="1645675" y="513124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 rot="16200000">
              <a:off x="2620553" y="5105848"/>
              <a:ext cx="507999" cy="93133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cxnSp>
          <p:nvCxnSpPr>
            <p:cNvPr id="18" name="直線單箭頭接點 17"/>
            <p:cNvCxnSpPr>
              <a:cxnSpLocks/>
            </p:cNvCxnSpPr>
            <p:nvPr/>
          </p:nvCxnSpPr>
          <p:spPr>
            <a:xfrm rot="16200000">
              <a:off x="2694236" y="512278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2712500" y="5316747"/>
              <a:ext cx="3738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b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655047" y="5309906"/>
              <a:ext cx="3561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a</a:t>
              </a:r>
              <a:endParaRPr lang="zh-TW" altLang="en-US" sz="2800" baseline="30000" dirty="0"/>
            </a:p>
          </p:txBody>
        </p:sp>
        <p:grpSp>
          <p:nvGrpSpPr>
            <p:cNvPr id="21" name="群組 20"/>
            <p:cNvGrpSpPr/>
            <p:nvPr/>
          </p:nvGrpSpPr>
          <p:grpSpPr>
            <a:xfrm>
              <a:off x="1323254" y="1949786"/>
              <a:ext cx="1997602" cy="530061"/>
              <a:chOff x="5481230" y="5576606"/>
              <a:chExt cx="1997602" cy="530061"/>
            </a:xfrm>
          </p:grpSpPr>
          <p:sp>
            <p:nvSpPr>
              <p:cNvPr id="22" name="矩形 21"/>
              <p:cNvSpPr/>
              <p:nvPr/>
            </p:nvSpPr>
            <p:spPr>
              <a:xfrm rot="16200000">
                <a:off x="5692897" y="5381011"/>
                <a:ext cx="507999" cy="93133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 baseline="30000" dirty="0"/>
              </a:p>
            </p:txBody>
          </p:sp>
          <p:sp>
            <p:nvSpPr>
              <p:cNvPr id="23" name="矩形 22"/>
              <p:cNvSpPr/>
              <p:nvPr/>
            </p:nvSpPr>
            <p:spPr>
              <a:xfrm rot="16200000">
                <a:off x="6759166" y="5372548"/>
                <a:ext cx="507999" cy="93133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 baseline="30000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806229" y="5583447"/>
                <a:ext cx="4635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bg1"/>
                    </a:solidFill>
                  </a:rPr>
                  <a:t>b’</a:t>
                </a:r>
                <a:endParaRPr lang="zh-TW" altLang="en-US" sz="2800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748777" y="5576606"/>
                <a:ext cx="4459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/>
                  <a:t>a’</a:t>
                </a:r>
                <a:endParaRPr lang="zh-TW" altLang="en-US" sz="2800" baseline="30000" dirty="0"/>
              </a:p>
            </p:txBody>
          </p:sp>
        </p:grpSp>
        <p:cxnSp>
          <p:nvCxnSpPr>
            <p:cNvPr id="26" name="直線單箭頭接點 25"/>
            <p:cNvCxnSpPr>
              <a:cxnSpLocks/>
            </p:cNvCxnSpPr>
            <p:nvPr/>
          </p:nvCxnSpPr>
          <p:spPr>
            <a:xfrm rot="16200000">
              <a:off x="1611894" y="268304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/>
            <p:cNvCxnSpPr>
              <a:cxnSpLocks/>
            </p:cNvCxnSpPr>
            <p:nvPr/>
          </p:nvCxnSpPr>
          <p:spPr>
            <a:xfrm rot="16200000">
              <a:off x="2660455" y="267458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群組 281"/>
          <p:cNvGrpSpPr/>
          <p:nvPr/>
        </p:nvGrpSpPr>
        <p:grpSpPr>
          <a:xfrm>
            <a:off x="7095506" y="1005141"/>
            <a:ext cx="907572" cy="461665"/>
            <a:chOff x="4765592" y="6396335"/>
            <a:chExt cx="907572" cy="461665"/>
          </a:xfrm>
        </p:grpSpPr>
        <p:sp>
          <p:nvSpPr>
            <p:cNvPr id="283" name="矩形 28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4" name="文字方塊 283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'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9" name="矩形 288"/>
          <p:cNvSpPr/>
          <p:nvPr/>
        </p:nvSpPr>
        <p:spPr>
          <a:xfrm>
            <a:off x="6598517" y="4365256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290" name="矩形 289"/>
          <p:cNvSpPr/>
          <p:nvPr/>
        </p:nvSpPr>
        <p:spPr>
          <a:xfrm>
            <a:off x="5705671" y="4365256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291" name="橢圓 290"/>
          <p:cNvSpPr/>
          <p:nvPr/>
        </p:nvSpPr>
        <p:spPr>
          <a:xfrm>
            <a:off x="6270823" y="3511841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2" name="矩形 291"/>
          <p:cNvSpPr/>
          <p:nvPr/>
        </p:nvSpPr>
        <p:spPr>
          <a:xfrm>
            <a:off x="4821211" y="4365256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293" name="矩形 292"/>
          <p:cNvSpPr/>
          <p:nvPr/>
        </p:nvSpPr>
        <p:spPr>
          <a:xfrm>
            <a:off x="7482977" y="437045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294" name="橢圓 293"/>
          <p:cNvSpPr/>
          <p:nvPr/>
        </p:nvSpPr>
        <p:spPr>
          <a:xfrm>
            <a:off x="4943332" y="269256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95" name="群組 294"/>
          <p:cNvGrpSpPr/>
          <p:nvPr/>
        </p:nvGrpSpPr>
        <p:grpSpPr>
          <a:xfrm>
            <a:off x="6259901" y="2665647"/>
            <a:ext cx="438150" cy="438150"/>
            <a:chOff x="6656524" y="2699227"/>
            <a:chExt cx="438150" cy="438150"/>
          </a:xfrm>
        </p:grpSpPr>
        <p:sp>
          <p:nvSpPr>
            <p:cNvPr id="296" name="橢圓 29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字方塊 296"/>
                <p:cNvSpPr txBox="1"/>
                <p:nvPr/>
              </p:nvSpPr>
              <p:spPr>
                <a:xfrm>
                  <a:off x="6749816" y="2808362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文字方塊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816" y="2808362"/>
                  <a:ext cx="28373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8" name="橢圓 297"/>
          <p:cNvSpPr/>
          <p:nvPr/>
        </p:nvSpPr>
        <p:spPr>
          <a:xfrm>
            <a:off x="7619400" y="268779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01" name="直線單箭頭接點 300"/>
          <p:cNvCxnSpPr>
            <a:cxnSpLocks/>
          </p:cNvCxnSpPr>
          <p:nvPr/>
        </p:nvCxnSpPr>
        <p:spPr>
          <a:xfrm flipH="1" flipV="1">
            <a:off x="5181211" y="3158488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線單箭頭接點 301"/>
          <p:cNvCxnSpPr>
            <a:cxnSpLocks/>
          </p:cNvCxnSpPr>
          <p:nvPr/>
        </p:nvCxnSpPr>
        <p:spPr>
          <a:xfrm>
            <a:off x="5386911" y="2922028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線單箭頭接點 302"/>
          <p:cNvCxnSpPr>
            <a:cxnSpLocks/>
            <a:endCxn id="291" idx="5"/>
          </p:cNvCxnSpPr>
          <p:nvPr/>
        </p:nvCxnSpPr>
        <p:spPr>
          <a:xfrm flipH="1" flipV="1">
            <a:off x="6644807" y="3885825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線單箭頭接點 303"/>
          <p:cNvCxnSpPr>
            <a:cxnSpLocks/>
            <a:stCxn id="290" idx="0"/>
            <a:endCxn id="291" idx="3"/>
          </p:cNvCxnSpPr>
          <p:nvPr/>
        </p:nvCxnSpPr>
        <p:spPr>
          <a:xfrm flipV="1">
            <a:off x="6065671" y="3885825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線單箭頭接點 304"/>
          <p:cNvCxnSpPr>
            <a:cxnSpLocks/>
          </p:cNvCxnSpPr>
          <p:nvPr/>
        </p:nvCxnSpPr>
        <p:spPr>
          <a:xfrm flipV="1">
            <a:off x="6486597" y="3110856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向下箭號 162"/>
          <p:cNvSpPr/>
          <p:nvPr/>
        </p:nvSpPr>
        <p:spPr>
          <a:xfrm rot="2620627" flipV="1">
            <a:off x="7377274" y="4826495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8" name="向下箭號 163"/>
          <p:cNvSpPr/>
          <p:nvPr/>
        </p:nvSpPr>
        <p:spPr>
          <a:xfrm rot="20057551" flipV="1">
            <a:off x="5963730" y="4820974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9" name="向下箭號 165"/>
          <p:cNvSpPr/>
          <p:nvPr/>
        </p:nvSpPr>
        <p:spPr>
          <a:xfrm rot="1353372" flipV="1">
            <a:off x="6675574" y="4866669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0" name="向下箭號 166"/>
          <p:cNvSpPr/>
          <p:nvPr/>
        </p:nvSpPr>
        <p:spPr>
          <a:xfrm rot="18851723" flipV="1">
            <a:off x="5217268" y="4795361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1" name="群組 310"/>
          <p:cNvGrpSpPr/>
          <p:nvPr/>
        </p:nvGrpSpPr>
        <p:grpSpPr>
          <a:xfrm>
            <a:off x="5673789" y="5780460"/>
            <a:ext cx="907572" cy="461665"/>
            <a:chOff x="4765592" y="6396335"/>
            <a:chExt cx="907572" cy="461665"/>
          </a:xfrm>
        </p:grpSpPr>
        <p:sp>
          <p:nvSpPr>
            <p:cNvPr id="312" name="矩形 31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3" name="文字方塊 31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4" name="群組 313"/>
          <p:cNvGrpSpPr/>
          <p:nvPr/>
        </p:nvGrpSpPr>
        <p:grpSpPr>
          <a:xfrm>
            <a:off x="4170290" y="1779146"/>
            <a:ext cx="907572" cy="720000"/>
            <a:chOff x="5091936" y="6238205"/>
            <a:chExt cx="907572" cy="720000"/>
          </a:xfrm>
        </p:grpSpPr>
        <p:sp>
          <p:nvSpPr>
            <p:cNvPr id="315" name="矩形 314"/>
            <p:cNvSpPr/>
            <p:nvPr/>
          </p:nvSpPr>
          <p:spPr>
            <a:xfrm rot="5400000">
              <a:off x="5157002" y="6413820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6" name="文字方塊 315"/>
            <p:cNvSpPr txBox="1"/>
            <p:nvPr/>
          </p:nvSpPr>
          <p:spPr>
            <a:xfrm>
              <a:off x="5091936" y="6367372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0" name="手繪多邊形 2"/>
          <p:cNvSpPr/>
          <p:nvPr/>
        </p:nvSpPr>
        <p:spPr>
          <a:xfrm>
            <a:off x="6598652" y="2276707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1" name="手繪多邊形 4"/>
          <p:cNvSpPr/>
          <p:nvPr/>
        </p:nvSpPr>
        <p:spPr>
          <a:xfrm>
            <a:off x="4821211" y="2305662"/>
            <a:ext cx="31149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2" name="直線單箭頭接點 321"/>
          <p:cNvCxnSpPr>
            <a:cxnSpLocks/>
          </p:cNvCxnSpPr>
          <p:nvPr/>
        </p:nvCxnSpPr>
        <p:spPr>
          <a:xfrm>
            <a:off x="6731956" y="2922028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直線單箭頭接點 322"/>
          <p:cNvCxnSpPr>
            <a:cxnSpLocks/>
          </p:cNvCxnSpPr>
          <p:nvPr/>
        </p:nvCxnSpPr>
        <p:spPr>
          <a:xfrm flipH="1" flipV="1">
            <a:off x="7853256" y="3125947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矩形 323"/>
              <p:cNvSpPr/>
              <p:nvPr/>
            </p:nvSpPr>
            <p:spPr>
              <a:xfrm>
                <a:off x="6233865" y="3488905"/>
                <a:ext cx="5212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4" name="矩形 3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865" y="3488905"/>
                <a:ext cx="521297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矩形 324"/>
              <p:cNvSpPr/>
              <p:nvPr/>
            </p:nvSpPr>
            <p:spPr>
              <a:xfrm>
                <a:off x="4901758" y="2682450"/>
                <a:ext cx="5212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5" name="矩形 3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758" y="2682450"/>
                <a:ext cx="521297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矩形 325"/>
              <p:cNvSpPr/>
              <p:nvPr/>
            </p:nvSpPr>
            <p:spPr>
              <a:xfrm>
                <a:off x="7577827" y="2664059"/>
                <a:ext cx="5212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6" name="矩形 3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827" y="2664059"/>
                <a:ext cx="521297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" name="文字方塊 326"/>
          <p:cNvSpPr txBox="1"/>
          <p:nvPr/>
        </p:nvSpPr>
        <p:spPr>
          <a:xfrm>
            <a:off x="6432544" y="2850634"/>
            <a:ext cx="142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tanh</a:t>
            </a:r>
            <a:endParaRPr lang="zh-TW" altLang="en-US" sz="2400" dirty="0"/>
          </a:p>
        </p:txBody>
      </p:sp>
      <p:cxnSp>
        <p:nvCxnSpPr>
          <p:cNvPr id="328" name="直線單箭頭接點 327"/>
          <p:cNvCxnSpPr>
            <a:cxnSpLocks/>
          </p:cNvCxnSpPr>
          <p:nvPr/>
        </p:nvCxnSpPr>
        <p:spPr>
          <a:xfrm flipH="1" flipV="1">
            <a:off x="7853256" y="1433875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0" name="群組 329"/>
          <p:cNvGrpSpPr/>
          <p:nvPr/>
        </p:nvGrpSpPr>
        <p:grpSpPr>
          <a:xfrm>
            <a:off x="7965618" y="1790938"/>
            <a:ext cx="907572" cy="720000"/>
            <a:chOff x="5063216" y="6238205"/>
            <a:chExt cx="907572" cy="720000"/>
          </a:xfrm>
        </p:grpSpPr>
        <p:sp>
          <p:nvSpPr>
            <p:cNvPr id="331" name="矩形 330"/>
            <p:cNvSpPr/>
            <p:nvPr/>
          </p:nvSpPr>
          <p:spPr>
            <a:xfrm rot="5400000">
              <a:off x="5157002" y="6413820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2" name="文字方塊 331"/>
            <p:cNvSpPr txBox="1"/>
            <p:nvPr/>
          </p:nvSpPr>
          <p:spPr>
            <a:xfrm>
              <a:off x="5063216" y="6385084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c'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3" name="群組 332"/>
          <p:cNvGrpSpPr/>
          <p:nvPr/>
        </p:nvGrpSpPr>
        <p:grpSpPr>
          <a:xfrm>
            <a:off x="4177110" y="2578937"/>
            <a:ext cx="907572" cy="720000"/>
            <a:chOff x="5091936" y="6238205"/>
            <a:chExt cx="907572" cy="720000"/>
          </a:xfrm>
        </p:grpSpPr>
        <p:sp>
          <p:nvSpPr>
            <p:cNvPr id="334" name="矩形 333"/>
            <p:cNvSpPr/>
            <p:nvPr/>
          </p:nvSpPr>
          <p:spPr>
            <a:xfrm rot="5400000">
              <a:off x="5157002" y="6413820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5" name="文字方塊 334"/>
            <p:cNvSpPr txBox="1"/>
            <p:nvPr/>
          </p:nvSpPr>
          <p:spPr>
            <a:xfrm>
              <a:off x="5091936" y="6367372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a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6" name="群組 335"/>
          <p:cNvGrpSpPr/>
          <p:nvPr/>
        </p:nvGrpSpPr>
        <p:grpSpPr>
          <a:xfrm>
            <a:off x="6548988" y="5793948"/>
            <a:ext cx="907572" cy="461665"/>
            <a:chOff x="4765592" y="6396335"/>
            <a:chExt cx="907572" cy="461665"/>
          </a:xfrm>
        </p:grpSpPr>
        <p:sp>
          <p:nvSpPr>
            <p:cNvPr id="337" name="矩形 33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8" name="文字方塊 33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b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9" name="群組 338"/>
          <p:cNvGrpSpPr/>
          <p:nvPr/>
        </p:nvGrpSpPr>
        <p:grpSpPr>
          <a:xfrm>
            <a:off x="8001211" y="2555610"/>
            <a:ext cx="907572" cy="720000"/>
            <a:chOff x="5091936" y="6238205"/>
            <a:chExt cx="907572" cy="720000"/>
          </a:xfrm>
        </p:grpSpPr>
        <p:sp>
          <p:nvSpPr>
            <p:cNvPr id="340" name="矩形 339"/>
            <p:cNvSpPr/>
            <p:nvPr/>
          </p:nvSpPr>
          <p:spPr>
            <a:xfrm rot="5400000">
              <a:off x="5157002" y="6413820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1" name="文字方塊 340"/>
            <p:cNvSpPr txBox="1"/>
            <p:nvPr/>
          </p:nvSpPr>
          <p:spPr>
            <a:xfrm>
              <a:off x="5091936" y="6367372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a'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2" name="群組 341"/>
          <p:cNvGrpSpPr/>
          <p:nvPr/>
        </p:nvGrpSpPr>
        <p:grpSpPr>
          <a:xfrm>
            <a:off x="7836369" y="1004718"/>
            <a:ext cx="907572" cy="461665"/>
            <a:chOff x="4765592" y="6396335"/>
            <a:chExt cx="907572" cy="461665"/>
          </a:xfrm>
        </p:grpSpPr>
        <p:sp>
          <p:nvSpPr>
            <p:cNvPr id="343" name="矩形 34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4" name="文字方塊 343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b'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72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群組 90"/>
          <p:cNvGrpSpPr/>
          <p:nvPr/>
        </p:nvGrpSpPr>
        <p:grpSpPr>
          <a:xfrm>
            <a:off x="2687868" y="2305923"/>
            <a:ext cx="1401800" cy="1300282"/>
            <a:chOff x="3018980" y="2334354"/>
            <a:chExt cx="1401800" cy="1300282"/>
          </a:xfrm>
        </p:grpSpPr>
        <p:grpSp>
          <p:nvGrpSpPr>
            <p:cNvPr id="83" name="群組 82"/>
            <p:cNvGrpSpPr/>
            <p:nvPr/>
          </p:nvGrpSpPr>
          <p:grpSpPr>
            <a:xfrm>
              <a:off x="3301671" y="2334354"/>
              <a:ext cx="507999" cy="537508"/>
              <a:chOff x="-192705" y="5586580"/>
              <a:chExt cx="507999" cy="537508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-192705" y="5600867"/>
                <a:ext cx="507999" cy="52322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 baseline="30000" dirty="0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-156428" y="5586580"/>
                <a:ext cx="452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/>
                  <a:t>e’</a:t>
                </a:r>
                <a:endParaRPr lang="zh-TW" altLang="en-US" sz="2800" baseline="30000" dirty="0"/>
              </a:p>
            </p:txBody>
          </p:sp>
        </p:grpSp>
        <p:grpSp>
          <p:nvGrpSpPr>
            <p:cNvPr id="86" name="群組 85"/>
            <p:cNvGrpSpPr/>
            <p:nvPr/>
          </p:nvGrpSpPr>
          <p:grpSpPr>
            <a:xfrm>
              <a:off x="3912781" y="2348642"/>
              <a:ext cx="507999" cy="537507"/>
              <a:chOff x="1028211" y="4282848"/>
              <a:chExt cx="507999" cy="537507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028211" y="4282848"/>
                <a:ext cx="507999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 baseline="30000" dirty="0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102671" y="4297135"/>
                <a:ext cx="402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bg1"/>
                    </a:solidFill>
                  </a:rPr>
                  <a:t>f’</a:t>
                </a:r>
                <a:endParaRPr lang="zh-TW" altLang="en-US" sz="2800" baseline="30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9" name="直線單箭頭接點 88"/>
            <p:cNvCxnSpPr>
              <a:cxnSpLocks/>
            </p:cNvCxnSpPr>
            <p:nvPr/>
          </p:nvCxnSpPr>
          <p:spPr>
            <a:xfrm flipV="1">
              <a:off x="3018980" y="2864940"/>
              <a:ext cx="554568" cy="6704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>
              <a:cxnSpLocks/>
            </p:cNvCxnSpPr>
            <p:nvPr/>
          </p:nvCxnSpPr>
          <p:spPr>
            <a:xfrm flipV="1">
              <a:off x="3565341" y="2904547"/>
              <a:ext cx="583498" cy="7300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單箭頭接點 69"/>
          <p:cNvCxnSpPr>
            <a:cxnSpLocks/>
          </p:cNvCxnSpPr>
          <p:nvPr/>
        </p:nvCxnSpPr>
        <p:spPr>
          <a:xfrm flipV="1">
            <a:off x="2121202" y="4670713"/>
            <a:ext cx="0" cy="621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flipV="1">
            <a:off x="2853628" y="4649705"/>
            <a:ext cx="0" cy="6429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3D Grid LSTM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>
            <a:off x="1177073" y="3727751"/>
            <a:ext cx="5463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cxnSpLocks/>
          </p:cNvCxnSpPr>
          <p:nvPr/>
        </p:nvCxnSpPr>
        <p:spPr>
          <a:xfrm>
            <a:off x="1159364" y="4384084"/>
            <a:ext cx="6640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群組 33"/>
          <p:cNvGrpSpPr/>
          <p:nvPr/>
        </p:nvGrpSpPr>
        <p:grpSpPr>
          <a:xfrm>
            <a:off x="665653" y="3458872"/>
            <a:ext cx="511420" cy="1182975"/>
            <a:chOff x="999635" y="3623093"/>
            <a:chExt cx="511420" cy="1182975"/>
          </a:xfrm>
        </p:grpSpPr>
        <p:sp>
          <p:nvSpPr>
            <p:cNvPr id="6" name="矩形 5"/>
            <p:cNvSpPr/>
            <p:nvPr/>
          </p:nvSpPr>
          <p:spPr>
            <a:xfrm>
              <a:off x="1003056" y="3623093"/>
              <a:ext cx="507999" cy="52322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grpSp>
          <p:nvGrpSpPr>
            <p:cNvPr id="32" name="群組 31"/>
            <p:cNvGrpSpPr/>
            <p:nvPr/>
          </p:nvGrpSpPr>
          <p:grpSpPr>
            <a:xfrm>
              <a:off x="999635" y="4282847"/>
              <a:ext cx="507999" cy="523221"/>
              <a:chOff x="1028211" y="4282847"/>
              <a:chExt cx="507999" cy="52322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028211" y="4282848"/>
                <a:ext cx="507999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 baseline="300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131322" y="4282847"/>
                <a:ext cx="3738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bg1"/>
                    </a:solidFill>
                  </a:rPr>
                  <a:t>h</a:t>
                </a:r>
                <a:endParaRPr lang="zh-TW" altLang="en-US" sz="2800" baseline="30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1097041" y="3623094"/>
              <a:ext cx="3369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c</a:t>
              </a:r>
              <a:endParaRPr lang="zh-TW" altLang="en-US" sz="2800" baseline="30000" dirty="0"/>
            </a:p>
          </p:txBody>
        </p:sp>
      </p:grpSp>
      <p:sp>
        <p:nvSpPr>
          <p:cNvPr id="5" name="立方體 4"/>
          <p:cNvSpPr/>
          <p:nvPr/>
        </p:nvSpPr>
        <p:spPr>
          <a:xfrm>
            <a:off x="1597702" y="3058463"/>
            <a:ext cx="1828800" cy="1828800"/>
          </a:xfrm>
          <a:prstGeom prst="cub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3844261" y="3458872"/>
            <a:ext cx="521815" cy="1182975"/>
            <a:chOff x="999635" y="3623093"/>
            <a:chExt cx="521815" cy="1182975"/>
          </a:xfrm>
        </p:grpSpPr>
        <p:sp>
          <p:nvSpPr>
            <p:cNvPr id="36" name="矩形 35"/>
            <p:cNvSpPr/>
            <p:nvPr/>
          </p:nvSpPr>
          <p:spPr>
            <a:xfrm>
              <a:off x="1003056" y="3623093"/>
              <a:ext cx="507999" cy="52322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999635" y="4282847"/>
              <a:ext cx="521815" cy="523221"/>
              <a:chOff x="1028211" y="4282847"/>
              <a:chExt cx="521815" cy="523221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028211" y="4282848"/>
                <a:ext cx="507999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 baseline="30000" dirty="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086438" y="4282847"/>
                <a:ext cx="4635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bg1"/>
                    </a:solidFill>
                  </a:rPr>
                  <a:t>h’</a:t>
                </a:r>
                <a:endParaRPr lang="zh-TW" altLang="en-US" sz="2800" baseline="30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1052157" y="3623094"/>
              <a:ext cx="4267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c’</a:t>
              </a:r>
              <a:endParaRPr lang="zh-TW" altLang="en-US" sz="2800" baseline="30000" dirty="0"/>
            </a:p>
          </p:txBody>
        </p:sp>
      </p:grp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3197903" y="3727751"/>
            <a:ext cx="6463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</p:cNvCxnSpPr>
          <p:nvPr/>
        </p:nvCxnSpPr>
        <p:spPr>
          <a:xfrm>
            <a:off x="3197903" y="4384084"/>
            <a:ext cx="6463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群組 66"/>
          <p:cNvGrpSpPr/>
          <p:nvPr/>
        </p:nvGrpSpPr>
        <p:grpSpPr>
          <a:xfrm>
            <a:off x="1867262" y="5283916"/>
            <a:ext cx="1224677" cy="523222"/>
            <a:chOff x="2058121" y="5317684"/>
            <a:chExt cx="1224677" cy="523222"/>
          </a:xfrm>
        </p:grpSpPr>
        <p:sp>
          <p:nvSpPr>
            <p:cNvPr id="46" name="矩形 45"/>
            <p:cNvSpPr/>
            <p:nvPr/>
          </p:nvSpPr>
          <p:spPr>
            <a:xfrm>
              <a:off x="2058121" y="5317685"/>
              <a:ext cx="507999" cy="52322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grpSp>
          <p:nvGrpSpPr>
            <p:cNvPr id="47" name="群組 46"/>
            <p:cNvGrpSpPr/>
            <p:nvPr/>
          </p:nvGrpSpPr>
          <p:grpSpPr>
            <a:xfrm>
              <a:off x="2774799" y="5317684"/>
              <a:ext cx="507999" cy="523221"/>
              <a:chOff x="1028211" y="4282847"/>
              <a:chExt cx="507999" cy="523221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1028211" y="4282848"/>
                <a:ext cx="507999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 baseline="30000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131322" y="4282847"/>
                <a:ext cx="3738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bg1"/>
                    </a:solidFill>
                  </a:rPr>
                  <a:t>b</a:t>
                </a:r>
                <a:endParaRPr lang="zh-TW" altLang="en-US" sz="2800" baseline="30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2142488" y="5317686"/>
              <a:ext cx="3561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a</a:t>
              </a:r>
              <a:endParaRPr lang="zh-TW" altLang="en-US" sz="2800" baseline="30000" dirty="0"/>
            </a:p>
          </p:txBody>
        </p:sp>
      </p:grpSp>
      <p:cxnSp>
        <p:nvCxnSpPr>
          <p:cNvPr id="57" name="直線單箭頭接點 56"/>
          <p:cNvCxnSpPr>
            <a:cxnSpLocks/>
          </p:cNvCxnSpPr>
          <p:nvPr/>
        </p:nvCxnSpPr>
        <p:spPr>
          <a:xfrm flipV="1">
            <a:off x="1566634" y="4113904"/>
            <a:ext cx="554568" cy="670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 flipV="1">
            <a:off x="2112995" y="4153511"/>
            <a:ext cx="583498" cy="7300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群組 55"/>
          <p:cNvGrpSpPr/>
          <p:nvPr/>
        </p:nvGrpSpPr>
        <p:grpSpPr>
          <a:xfrm>
            <a:off x="1235803" y="4570122"/>
            <a:ext cx="507999" cy="537508"/>
            <a:chOff x="-192705" y="5586580"/>
            <a:chExt cx="507999" cy="537508"/>
          </a:xfrm>
        </p:grpSpPr>
        <p:sp>
          <p:nvSpPr>
            <p:cNvPr id="51" name="矩形 50"/>
            <p:cNvSpPr/>
            <p:nvPr/>
          </p:nvSpPr>
          <p:spPr>
            <a:xfrm>
              <a:off x="-192705" y="5600867"/>
              <a:ext cx="507999" cy="52322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-111544" y="5586580"/>
              <a:ext cx="36260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e</a:t>
              </a:r>
              <a:endParaRPr lang="zh-TW" altLang="en-US" sz="2800" baseline="30000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1846913" y="4584409"/>
            <a:ext cx="507999" cy="523221"/>
            <a:chOff x="1028211" y="4282847"/>
            <a:chExt cx="507999" cy="523221"/>
          </a:xfrm>
        </p:grpSpPr>
        <p:sp>
          <p:nvSpPr>
            <p:cNvPr id="53" name="矩形 52"/>
            <p:cNvSpPr/>
            <p:nvPr/>
          </p:nvSpPr>
          <p:spPr>
            <a:xfrm>
              <a:off x="1028211" y="4282848"/>
              <a:ext cx="507999" cy="52322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1171397" y="4282847"/>
              <a:ext cx="2936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</a:rPr>
                <a:t>f</a:t>
              </a:r>
              <a:endParaRPr lang="zh-TW" altLang="en-US" sz="2800" baseline="30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4" name="直線單箭頭接點 73"/>
          <p:cNvCxnSpPr>
            <a:cxnSpLocks/>
          </p:cNvCxnSpPr>
          <p:nvPr/>
        </p:nvCxnSpPr>
        <p:spPr>
          <a:xfrm flipV="1">
            <a:off x="2121202" y="2683615"/>
            <a:ext cx="0" cy="621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cxnSpLocks/>
          </p:cNvCxnSpPr>
          <p:nvPr/>
        </p:nvCxnSpPr>
        <p:spPr>
          <a:xfrm flipV="1">
            <a:off x="2853628" y="2683615"/>
            <a:ext cx="0" cy="621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/>
          <p:cNvGrpSpPr/>
          <p:nvPr/>
        </p:nvGrpSpPr>
        <p:grpSpPr>
          <a:xfrm>
            <a:off x="1859985" y="2147455"/>
            <a:ext cx="1238493" cy="523222"/>
            <a:chOff x="2058121" y="5317684"/>
            <a:chExt cx="1238493" cy="523222"/>
          </a:xfrm>
        </p:grpSpPr>
        <p:sp>
          <p:nvSpPr>
            <p:cNvPr id="78" name="矩形 77"/>
            <p:cNvSpPr/>
            <p:nvPr/>
          </p:nvSpPr>
          <p:spPr>
            <a:xfrm>
              <a:off x="2058121" y="5317685"/>
              <a:ext cx="507999" cy="52322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800" baseline="30000" dirty="0"/>
            </a:p>
          </p:txBody>
        </p:sp>
        <p:grpSp>
          <p:nvGrpSpPr>
            <p:cNvPr id="79" name="群組 78"/>
            <p:cNvGrpSpPr/>
            <p:nvPr/>
          </p:nvGrpSpPr>
          <p:grpSpPr>
            <a:xfrm>
              <a:off x="2774799" y="5317684"/>
              <a:ext cx="521815" cy="523221"/>
              <a:chOff x="1028211" y="4282847"/>
              <a:chExt cx="521815" cy="523221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1028211" y="4282848"/>
                <a:ext cx="507999" cy="52322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800" baseline="30000" dirty="0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1086438" y="4282847"/>
                <a:ext cx="4635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>
                    <a:solidFill>
                      <a:schemeClr val="bg1"/>
                    </a:solidFill>
                  </a:rPr>
                  <a:t>b’</a:t>
                </a:r>
                <a:endParaRPr lang="zh-TW" altLang="en-US" sz="2800" baseline="30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矩形 79"/>
            <p:cNvSpPr/>
            <p:nvPr/>
          </p:nvSpPr>
          <p:spPr>
            <a:xfrm>
              <a:off x="2097605" y="5317686"/>
              <a:ext cx="4459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800" dirty="0"/>
                <a:t>a’</a:t>
              </a:r>
              <a:endParaRPr lang="zh-TW" altLang="en-US" sz="2800" baseline="30000" dirty="0"/>
            </a:p>
          </p:txBody>
        </p:sp>
      </p:grpSp>
      <p:pic>
        <p:nvPicPr>
          <p:cNvPr id="92" name="圖片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029" y="1754161"/>
            <a:ext cx="3316550" cy="412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3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Recursive Structure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48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直線單箭頭接點 115"/>
          <p:cNvCxnSpPr>
            <a:cxnSpLocks/>
          </p:cNvCxnSpPr>
          <p:nvPr/>
        </p:nvCxnSpPr>
        <p:spPr>
          <a:xfrm flipV="1">
            <a:off x="6281897" y="3377116"/>
            <a:ext cx="0" cy="289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09579" y="1774350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7" name="矩形 26"/>
          <p:cNvSpPr/>
          <p:nvPr/>
        </p:nvSpPr>
        <p:spPr>
          <a:xfrm>
            <a:off x="343778" y="888087"/>
            <a:ext cx="45282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0</a:t>
            </a:r>
            <a:endParaRPr lang="zh-TW" altLang="en-US" sz="2400" baseline="30000" dirty="0"/>
          </a:p>
        </p:txBody>
      </p:sp>
      <p:sp>
        <p:nvSpPr>
          <p:cNvPr id="28" name="矩形 27"/>
          <p:cNvSpPr/>
          <p:nvPr/>
        </p:nvSpPr>
        <p:spPr>
          <a:xfrm>
            <a:off x="1021937" y="888087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1676954" y="888087"/>
            <a:ext cx="458984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1" name="矩形 30"/>
          <p:cNvSpPr/>
          <p:nvPr/>
        </p:nvSpPr>
        <p:spPr>
          <a:xfrm>
            <a:off x="2345742" y="1774350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4" name="矩形 33"/>
          <p:cNvSpPr/>
          <p:nvPr/>
        </p:nvSpPr>
        <p:spPr>
          <a:xfrm>
            <a:off x="2339983" y="888087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3656903" y="1774350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8" name="矩形 37"/>
          <p:cNvSpPr/>
          <p:nvPr/>
        </p:nvSpPr>
        <p:spPr>
          <a:xfrm>
            <a:off x="2995000" y="888087"/>
            <a:ext cx="458984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9" name="矩形 38"/>
          <p:cNvSpPr/>
          <p:nvPr/>
        </p:nvSpPr>
        <p:spPr>
          <a:xfrm>
            <a:off x="3658029" y="888087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4197642" y="5859740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2" name="矩形 41"/>
          <p:cNvSpPr/>
          <p:nvPr/>
        </p:nvSpPr>
        <p:spPr>
          <a:xfrm>
            <a:off x="4810728" y="4216469"/>
            <a:ext cx="511968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43" name="矩形 42"/>
          <p:cNvSpPr/>
          <p:nvPr/>
        </p:nvSpPr>
        <p:spPr>
          <a:xfrm>
            <a:off x="4476900" y="5220049"/>
            <a:ext cx="1179625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5479165" y="5859740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47" name="矩形 46"/>
          <p:cNvSpPr/>
          <p:nvPr/>
        </p:nvSpPr>
        <p:spPr>
          <a:xfrm>
            <a:off x="6732977" y="5859740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53" name="矩形 52"/>
          <p:cNvSpPr/>
          <p:nvPr/>
        </p:nvSpPr>
        <p:spPr>
          <a:xfrm>
            <a:off x="146873" y="5271"/>
            <a:ext cx="5575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Application: Sentiment Analysis</a:t>
            </a:r>
            <a:endParaRPr lang="zh-TW" altLang="en-US" sz="3200" b="1" i="1" u="sng" dirty="0"/>
          </a:p>
        </p:txBody>
      </p:sp>
      <p:sp>
        <p:nvSpPr>
          <p:cNvPr id="54" name="矩形 53"/>
          <p:cNvSpPr/>
          <p:nvPr/>
        </p:nvSpPr>
        <p:spPr>
          <a:xfrm>
            <a:off x="4968065" y="1774350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55" name="矩形 54"/>
          <p:cNvSpPr/>
          <p:nvPr/>
        </p:nvSpPr>
        <p:spPr>
          <a:xfrm>
            <a:off x="4313045" y="888087"/>
            <a:ext cx="466159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56" name="矩形 55"/>
          <p:cNvSpPr/>
          <p:nvPr/>
        </p:nvSpPr>
        <p:spPr>
          <a:xfrm>
            <a:off x="4976077" y="888087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58142" y="888087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8065000" y="5859740"/>
            <a:ext cx="437694" cy="7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4</a:t>
            </a:r>
            <a:endParaRPr lang="zh-TW" altLang="en-US" sz="2400" baseline="30000" dirty="0"/>
          </a:p>
        </p:txBody>
      </p:sp>
      <p:sp>
        <p:nvSpPr>
          <p:cNvPr id="59" name="矩形 58"/>
          <p:cNvSpPr/>
          <p:nvPr/>
        </p:nvSpPr>
        <p:spPr>
          <a:xfrm>
            <a:off x="6991329" y="5220049"/>
            <a:ext cx="1179625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7358424" y="4216469"/>
            <a:ext cx="467450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1" name="矩形 60"/>
          <p:cNvSpPr/>
          <p:nvPr/>
        </p:nvSpPr>
        <p:spPr>
          <a:xfrm>
            <a:off x="5698012" y="3619134"/>
            <a:ext cx="1179625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6068977" y="2675414"/>
            <a:ext cx="472286" cy="72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矩形 63"/>
          <p:cNvSpPr/>
          <p:nvPr/>
        </p:nvSpPr>
        <p:spPr>
          <a:xfrm>
            <a:off x="7053424" y="2668347"/>
            <a:ext cx="42968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954928" y="2743849"/>
            <a:ext cx="2412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Word Sequence </a:t>
            </a:r>
            <a:endParaRPr lang="zh-TW" altLang="en-US" sz="2400" dirty="0"/>
          </a:p>
        </p:txBody>
      </p:sp>
      <p:grpSp>
        <p:nvGrpSpPr>
          <p:cNvPr id="66" name="群組 65"/>
          <p:cNvGrpSpPr/>
          <p:nvPr/>
        </p:nvGrpSpPr>
        <p:grpSpPr>
          <a:xfrm>
            <a:off x="6781569" y="740933"/>
            <a:ext cx="209078" cy="1014307"/>
            <a:chOff x="6774969" y="2139801"/>
            <a:chExt cx="465153" cy="2256614"/>
          </a:xfrm>
        </p:grpSpPr>
        <p:sp>
          <p:nvSpPr>
            <p:cNvPr id="67" name="矩形 66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8" name="橢圓 67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7961876" y="2528260"/>
            <a:ext cx="209078" cy="1014307"/>
            <a:chOff x="6774969" y="2139801"/>
            <a:chExt cx="465153" cy="2256614"/>
          </a:xfrm>
        </p:grpSpPr>
        <p:sp>
          <p:nvSpPr>
            <p:cNvPr id="74" name="矩形 73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" name="橢圓 74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橢圓 78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4004088" y="3244334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2400" dirty="0"/>
          </a:p>
        </p:txBody>
      </p:sp>
      <p:sp>
        <p:nvSpPr>
          <p:cNvPr id="81" name="矩形 80"/>
          <p:cNvSpPr/>
          <p:nvPr/>
        </p:nvSpPr>
        <p:spPr>
          <a:xfrm>
            <a:off x="7028506" y="979800"/>
            <a:ext cx="145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sentiment</a:t>
            </a:r>
          </a:p>
        </p:txBody>
      </p:sp>
      <p:cxnSp>
        <p:nvCxnSpPr>
          <p:cNvPr id="83" name="直線單箭頭接點 82"/>
          <p:cNvCxnSpPr/>
          <p:nvPr/>
        </p:nvCxnSpPr>
        <p:spPr>
          <a:xfrm>
            <a:off x="796602" y="1244888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>
            <a:off x="1434777" y="1244888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2123752" y="1244888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2796852" y="1254413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>
            <a:off x="3447727" y="1254413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4073202" y="1254413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4759002" y="1254413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cxnSpLocks/>
          </p:cNvCxnSpPr>
          <p:nvPr/>
        </p:nvCxnSpPr>
        <p:spPr>
          <a:xfrm rot="16200000">
            <a:off x="1125822" y="1720754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cxnSpLocks/>
          </p:cNvCxnSpPr>
          <p:nvPr/>
        </p:nvCxnSpPr>
        <p:spPr>
          <a:xfrm rot="16200000">
            <a:off x="2451922" y="1730142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cxnSpLocks/>
          </p:cNvCxnSpPr>
          <p:nvPr/>
        </p:nvCxnSpPr>
        <p:spPr>
          <a:xfrm rot="16200000">
            <a:off x="3772410" y="1720753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cxnSpLocks/>
          </p:cNvCxnSpPr>
          <p:nvPr/>
        </p:nvCxnSpPr>
        <p:spPr>
          <a:xfrm rot="16200000">
            <a:off x="5096220" y="1718955"/>
            <a:ext cx="2253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cxnSpLocks/>
          </p:cNvCxnSpPr>
          <p:nvPr/>
        </p:nvCxnSpPr>
        <p:spPr>
          <a:xfrm flipV="1">
            <a:off x="5395817" y="1254413"/>
            <a:ext cx="4623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cxnSpLocks/>
          </p:cNvCxnSpPr>
          <p:nvPr/>
        </p:nvCxnSpPr>
        <p:spPr>
          <a:xfrm flipV="1">
            <a:off x="6319244" y="1244888"/>
            <a:ext cx="4623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右大括弧 98"/>
          <p:cNvSpPr/>
          <p:nvPr/>
        </p:nvSpPr>
        <p:spPr>
          <a:xfrm rot="5400000">
            <a:off x="2988099" y="231817"/>
            <a:ext cx="346122" cy="4636011"/>
          </a:xfrm>
          <a:prstGeom prst="rightBrace">
            <a:avLst>
              <a:gd name="adj1" fmla="val 202801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0" name="直線單箭頭接點 99"/>
          <p:cNvCxnSpPr>
            <a:cxnSpLocks/>
          </p:cNvCxnSpPr>
          <p:nvPr/>
        </p:nvCxnSpPr>
        <p:spPr>
          <a:xfrm flipV="1">
            <a:off x="4416489" y="5580049"/>
            <a:ext cx="436989" cy="279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cxnSpLocks/>
          </p:cNvCxnSpPr>
          <p:nvPr/>
        </p:nvCxnSpPr>
        <p:spPr>
          <a:xfrm flipV="1">
            <a:off x="7028506" y="5580048"/>
            <a:ext cx="436989" cy="279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cxnSpLocks/>
          </p:cNvCxnSpPr>
          <p:nvPr/>
        </p:nvCxnSpPr>
        <p:spPr>
          <a:xfrm flipH="1" flipV="1">
            <a:off x="5302385" y="5580048"/>
            <a:ext cx="394450" cy="268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flipH="1" flipV="1">
            <a:off x="7789564" y="5591021"/>
            <a:ext cx="394450" cy="268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5066712" y="4936469"/>
            <a:ext cx="0" cy="2835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cxnSpLocks/>
          </p:cNvCxnSpPr>
          <p:nvPr/>
        </p:nvCxnSpPr>
        <p:spPr>
          <a:xfrm flipV="1">
            <a:off x="7592149" y="4936469"/>
            <a:ext cx="0" cy="2835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cxnSpLocks/>
          </p:cNvCxnSpPr>
          <p:nvPr/>
        </p:nvCxnSpPr>
        <p:spPr>
          <a:xfrm flipV="1">
            <a:off x="5035188" y="3979134"/>
            <a:ext cx="1033789" cy="237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>
            <a:cxnSpLocks/>
          </p:cNvCxnSpPr>
          <p:nvPr/>
        </p:nvCxnSpPr>
        <p:spPr>
          <a:xfrm flipH="1" flipV="1">
            <a:off x="6541263" y="3998184"/>
            <a:ext cx="996652" cy="2142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>
            <a:cxnSpLocks/>
          </p:cNvCxnSpPr>
          <p:nvPr/>
        </p:nvCxnSpPr>
        <p:spPr>
          <a:xfrm flipV="1">
            <a:off x="6566181" y="3054476"/>
            <a:ext cx="4623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cxnSpLocks/>
          </p:cNvCxnSpPr>
          <p:nvPr/>
        </p:nvCxnSpPr>
        <p:spPr>
          <a:xfrm flipV="1">
            <a:off x="7485860" y="3035414"/>
            <a:ext cx="4623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字方塊 120"/>
          <p:cNvSpPr txBox="1"/>
          <p:nvPr/>
        </p:nvSpPr>
        <p:spPr>
          <a:xfrm>
            <a:off x="28436" y="3262516"/>
            <a:ext cx="3595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0000FF"/>
                </a:solidFill>
              </a:rPr>
              <a:t>Recurrent Structure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289095" y="4674859"/>
            <a:ext cx="3595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0000FF"/>
                </a:solidFill>
              </a:rPr>
              <a:t>Recursive Structure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287397" y="3712500"/>
            <a:ext cx="371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Special case of recursive structure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24" name="箭號: 向右 123"/>
          <p:cNvSpPr/>
          <p:nvPr/>
        </p:nvSpPr>
        <p:spPr>
          <a:xfrm>
            <a:off x="3698458" y="4720214"/>
            <a:ext cx="588739" cy="4463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箭號: 向右 124"/>
          <p:cNvSpPr/>
          <p:nvPr/>
        </p:nvSpPr>
        <p:spPr>
          <a:xfrm rot="16200000">
            <a:off x="895162" y="2915013"/>
            <a:ext cx="412401" cy="4463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69061" y="5253170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to stack function f is already determined 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544236" y="4212396"/>
            <a:ext cx="159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same dimension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>
            <a:stCxn id="42" idx="3"/>
          </p:cNvCxnSpPr>
          <p:nvPr/>
        </p:nvCxnSpPr>
        <p:spPr>
          <a:xfrm flipV="1">
            <a:off x="5322696" y="4543497"/>
            <a:ext cx="594163" cy="329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cxnSpLocks/>
            <a:endCxn id="4" idx="2"/>
          </p:cNvCxnSpPr>
          <p:nvPr/>
        </p:nvCxnSpPr>
        <p:spPr>
          <a:xfrm flipV="1">
            <a:off x="5916859" y="5043393"/>
            <a:ext cx="423701" cy="8163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/>
          <p:cNvGrpSpPr/>
          <p:nvPr/>
        </p:nvGrpSpPr>
        <p:grpSpPr>
          <a:xfrm>
            <a:off x="5499610" y="1885900"/>
            <a:ext cx="2140247" cy="461665"/>
            <a:chOff x="5499610" y="1885900"/>
            <a:chExt cx="2140247" cy="461665"/>
          </a:xfrm>
        </p:grpSpPr>
        <p:sp>
          <p:nvSpPr>
            <p:cNvPr id="96" name="文字方塊 95"/>
            <p:cNvSpPr txBox="1"/>
            <p:nvPr/>
          </p:nvSpPr>
          <p:spPr>
            <a:xfrm>
              <a:off x="5909565" y="1885900"/>
              <a:ext cx="1730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word vector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97" name="直線單箭頭接點 96"/>
            <p:cNvCxnSpPr>
              <a:cxnSpLocks/>
            </p:cNvCxnSpPr>
            <p:nvPr/>
          </p:nvCxnSpPr>
          <p:spPr>
            <a:xfrm flipH="1">
              <a:off x="5499610" y="2134350"/>
              <a:ext cx="459717" cy="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05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8" grpId="0" animBg="1"/>
      <p:bldP spid="30" grpId="0" animBg="1"/>
      <p:bldP spid="31" grpId="0" animBg="1"/>
      <p:bldP spid="34" grpId="0" animBg="1"/>
      <p:bldP spid="36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5" grpId="0" animBg="1"/>
      <p:bldP spid="47" grpId="0" animBg="1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/>
      <p:bldP spid="81" grpId="0"/>
      <p:bldP spid="99" grpId="0" animBg="1"/>
      <p:bldP spid="121" grpId="0"/>
      <p:bldP spid="122" grpId="0"/>
      <p:bldP spid="123" grpId="0"/>
      <p:bldP spid="124" grpId="0" animBg="1"/>
      <p:bldP spid="125" grpId="0" animBg="1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Recursive Model</a:t>
            </a:r>
            <a:endParaRPr lang="zh-TW" altLang="en-US" dirty="0"/>
          </a:p>
        </p:txBody>
      </p:sp>
      <p:sp>
        <p:nvSpPr>
          <p:cNvPr id="34821" name="文字方塊 6"/>
          <p:cNvSpPr txBox="1">
            <a:spLocks noChangeArrowheads="1"/>
          </p:cNvSpPr>
          <p:nvPr/>
        </p:nvSpPr>
        <p:spPr bwMode="auto">
          <a:xfrm>
            <a:off x="1412890" y="6063175"/>
            <a:ext cx="722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not</a:t>
            </a:r>
            <a:endParaRPr kumimoji="0" lang="zh-TW" altLang="en-US" sz="2400" dirty="0"/>
          </a:p>
        </p:txBody>
      </p:sp>
      <p:sp>
        <p:nvSpPr>
          <p:cNvPr id="34822" name="文字方塊 7"/>
          <p:cNvSpPr txBox="1">
            <a:spLocks noChangeArrowheads="1"/>
          </p:cNvSpPr>
          <p:nvPr/>
        </p:nvSpPr>
        <p:spPr bwMode="auto">
          <a:xfrm>
            <a:off x="4184423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very</a:t>
            </a:r>
            <a:endParaRPr kumimoji="0" lang="zh-TW" altLang="en-US" sz="2400" dirty="0"/>
          </a:p>
        </p:txBody>
      </p:sp>
      <p:sp>
        <p:nvSpPr>
          <p:cNvPr id="19" name="文字方塊 7"/>
          <p:cNvSpPr txBox="1">
            <a:spLocks noChangeArrowheads="1"/>
          </p:cNvSpPr>
          <p:nvPr/>
        </p:nvSpPr>
        <p:spPr bwMode="auto">
          <a:xfrm>
            <a:off x="7058132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good</a:t>
            </a:r>
            <a:endParaRPr kumimoji="0" lang="zh-TW" altLang="en-US" sz="2400" dirty="0"/>
          </a:p>
        </p:txBody>
      </p:sp>
      <p:grpSp>
        <p:nvGrpSpPr>
          <p:cNvPr id="30" name="群組 29"/>
          <p:cNvGrpSpPr/>
          <p:nvPr/>
        </p:nvGrpSpPr>
        <p:grpSpPr>
          <a:xfrm>
            <a:off x="949340" y="2049708"/>
            <a:ext cx="2371272" cy="1091149"/>
            <a:chOff x="982100" y="1854200"/>
            <a:chExt cx="2371272" cy="1091149"/>
          </a:xfrm>
        </p:grpSpPr>
        <p:grpSp>
          <p:nvGrpSpPr>
            <p:cNvPr id="6" name="群組 5"/>
            <p:cNvGrpSpPr/>
            <p:nvPr/>
          </p:nvGrpSpPr>
          <p:grpSpPr>
            <a:xfrm>
              <a:off x="982100" y="2475884"/>
              <a:ext cx="2371272" cy="469465"/>
              <a:chOff x="515601" y="2149156"/>
              <a:chExt cx="2371272" cy="469465"/>
            </a:xfrm>
          </p:grpSpPr>
          <p:sp>
            <p:nvSpPr>
              <p:cNvPr id="22" name="文字方塊 6"/>
              <p:cNvSpPr txBox="1">
                <a:spLocks noChangeArrowheads="1"/>
              </p:cNvSpPr>
              <p:nvPr/>
            </p:nvSpPr>
            <p:spPr bwMode="auto">
              <a:xfrm>
                <a:off x="515601" y="2149156"/>
                <a:ext cx="72208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not</a:t>
                </a:r>
                <a:endParaRPr kumimoji="0" lang="zh-TW" altLang="en-US" sz="2400" dirty="0"/>
              </a:p>
            </p:txBody>
          </p:sp>
          <p:sp>
            <p:nvSpPr>
              <p:cNvPr id="23" name="文字方塊 7"/>
              <p:cNvSpPr txBox="1">
                <a:spLocks noChangeArrowheads="1"/>
              </p:cNvSpPr>
              <p:nvPr/>
            </p:nvSpPr>
            <p:spPr bwMode="auto">
              <a:xfrm>
                <a:off x="1085287" y="21530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very</a:t>
                </a:r>
                <a:endParaRPr kumimoji="0" lang="zh-TW" altLang="en-US" sz="2400" dirty="0"/>
              </a:p>
            </p:txBody>
          </p:sp>
          <p:sp>
            <p:nvSpPr>
              <p:cNvPr id="24" name="文字方塊 7"/>
              <p:cNvSpPr txBox="1">
                <a:spLocks noChangeArrowheads="1"/>
              </p:cNvSpPr>
              <p:nvPr/>
            </p:nvSpPr>
            <p:spPr bwMode="auto">
              <a:xfrm>
                <a:off x="1807373" y="21569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good</a:t>
                </a:r>
                <a:endParaRPr kumimoji="0" lang="zh-TW" altLang="en-US" sz="2400" dirty="0"/>
              </a:p>
            </p:txBody>
          </p:sp>
        </p:grpSp>
        <p:cxnSp>
          <p:nvCxnSpPr>
            <p:cNvPr id="31" name="直線接點 30"/>
            <p:cNvCxnSpPr/>
            <p:nvPr/>
          </p:nvCxnSpPr>
          <p:spPr>
            <a:xfrm>
              <a:off x="2072352" y="1854200"/>
              <a:ext cx="705744" cy="673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 flipV="1">
              <a:off x="2053279" y="2166097"/>
              <a:ext cx="363670" cy="389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H="1">
              <a:off x="1350266" y="1854200"/>
              <a:ext cx="722086" cy="742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文字方塊 31"/>
          <p:cNvSpPr txBox="1"/>
          <p:nvPr/>
        </p:nvSpPr>
        <p:spPr>
          <a:xfrm>
            <a:off x="709472" y="1521234"/>
            <a:ext cx="269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syntactic structure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325445" y="5536055"/>
            <a:ext cx="2691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word sequence: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522132" y="2032861"/>
            <a:ext cx="207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How to do it is out of the scope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7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/>
      <p:bldP spid="34822" grpId="0"/>
      <p:bldP spid="19" grpId="0"/>
      <p:bldP spid="32" grpId="0"/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Recursive Model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288443"/>
            <a:ext cx="2258223" cy="32260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94" y="5317729"/>
            <a:ext cx="2258223" cy="32260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4" y="3883079"/>
            <a:ext cx="2258223" cy="32260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155082" y="4436516"/>
            <a:ext cx="1958965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26" name="向右箭號 25"/>
          <p:cNvSpPr/>
          <p:nvPr/>
        </p:nvSpPr>
        <p:spPr>
          <a:xfrm rot="16200000">
            <a:off x="1476823" y="5516424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6200000">
            <a:off x="4447948" y="5533339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3" y="5317729"/>
            <a:ext cx="2258223" cy="322603"/>
          </a:xfrm>
          <a:prstGeom prst="rect">
            <a:avLst/>
          </a:prstGeom>
        </p:spPr>
      </p:pic>
      <p:sp>
        <p:nvSpPr>
          <p:cNvPr id="34" name="向右箭號 33"/>
          <p:cNvSpPr/>
          <p:nvPr/>
        </p:nvSpPr>
        <p:spPr>
          <a:xfrm rot="16200000">
            <a:off x="7321657" y="5533339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4670010" y="4969674"/>
            <a:ext cx="1129111" cy="317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6519142" y="4984318"/>
            <a:ext cx="1129112" cy="3319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21" idx="0"/>
          </p:cNvCxnSpPr>
          <p:nvPr/>
        </p:nvCxnSpPr>
        <p:spPr>
          <a:xfrm flipH="1" flipV="1">
            <a:off x="6129390" y="4105788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49860" y="1765842"/>
            <a:ext cx="3934155" cy="133675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800" dirty="0"/>
              <a:t>By composing the two meaning, what should the meaning be.</a:t>
            </a:r>
            <a:endParaRPr lang="zh-TW" altLang="en-US" sz="2800" dirty="0"/>
          </a:p>
        </p:txBody>
      </p:sp>
      <p:cxnSp>
        <p:nvCxnSpPr>
          <p:cNvPr id="8" name="直線接點 7"/>
          <p:cNvCxnSpPr/>
          <p:nvPr/>
        </p:nvCxnSpPr>
        <p:spPr>
          <a:xfrm flipH="1">
            <a:off x="870634" y="4716434"/>
            <a:ext cx="428444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870634" y="3139363"/>
            <a:ext cx="0" cy="156373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4603707" y="3402650"/>
            <a:ext cx="327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Meaning of “very good”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28474" y="3764534"/>
            <a:ext cx="207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V(“very good”)</a:t>
            </a:r>
            <a:endParaRPr lang="zh-TW" altLang="en-US" sz="2400" dirty="0"/>
          </a:p>
        </p:txBody>
      </p:sp>
      <p:grpSp>
        <p:nvGrpSpPr>
          <p:cNvPr id="58" name="群組 57"/>
          <p:cNvGrpSpPr/>
          <p:nvPr/>
        </p:nvGrpSpPr>
        <p:grpSpPr>
          <a:xfrm>
            <a:off x="6369258" y="1788090"/>
            <a:ext cx="2371272" cy="1091149"/>
            <a:chOff x="982100" y="1854200"/>
            <a:chExt cx="2371272" cy="1091149"/>
          </a:xfrm>
        </p:grpSpPr>
        <p:grpSp>
          <p:nvGrpSpPr>
            <p:cNvPr id="59" name="群組 58"/>
            <p:cNvGrpSpPr/>
            <p:nvPr/>
          </p:nvGrpSpPr>
          <p:grpSpPr>
            <a:xfrm>
              <a:off x="982100" y="2475884"/>
              <a:ext cx="2371272" cy="469465"/>
              <a:chOff x="515601" y="2149156"/>
              <a:chExt cx="2371272" cy="469465"/>
            </a:xfrm>
          </p:grpSpPr>
          <p:sp>
            <p:nvSpPr>
              <p:cNvPr id="63" name="文字方塊 6"/>
              <p:cNvSpPr txBox="1">
                <a:spLocks noChangeArrowheads="1"/>
              </p:cNvSpPr>
              <p:nvPr/>
            </p:nvSpPr>
            <p:spPr bwMode="auto">
              <a:xfrm>
                <a:off x="515601" y="2149156"/>
                <a:ext cx="72208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not</a:t>
                </a:r>
                <a:endParaRPr kumimoji="0" lang="zh-TW" altLang="en-US" sz="2400" dirty="0"/>
              </a:p>
            </p:txBody>
          </p:sp>
          <p:sp>
            <p:nvSpPr>
              <p:cNvPr id="64" name="文字方塊 7"/>
              <p:cNvSpPr txBox="1">
                <a:spLocks noChangeArrowheads="1"/>
              </p:cNvSpPr>
              <p:nvPr/>
            </p:nvSpPr>
            <p:spPr bwMode="auto">
              <a:xfrm>
                <a:off x="1085287" y="21530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very</a:t>
                </a:r>
                <a:endParaRPr kumimoji="0" lang="zh-TW" altLang="en-US" sz="2400" dirty="0"/>
              </a:p>
            </p:txBody>
          </p:sp>
          <p:sp>
            <p:nvSpPr>
              <p:cNvPr id="65" name="文字方塊 7"/>
              <p:cNvSpPr txBox="1">
                <a:spLocks noChangeArrowheads="1"/>
              </p:cNvSpPr>
              <p:nvPr/>
            </p:nvSpPr>
            <p:spPr bwMode="auto">
              <a:xfrm>
                <a:off x="1807373" y="21569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good</a:t>
                </a:r>
                <a:endParaRPr kumimoji="0" lang="zh-TW" altLang="en-US" sz="2400" dirty="0"/>
              </a:p>
            </p:txBody>
          </p:sp>
        </p:grpSp>
        <p:cxnSp>
          <p:nvCxnSpPr>
            <p:cNvPr id="60" name="直線接點 59"/>
            <p:cNvCxnSpPr/>
            <p:nvPr/>
          </p:nvCxnSpPr>
          <p:spPr>
            <a:xfrm>
              <a:off x="2072352" y="1854200"/>
              <a:ext cx="705744" cy="673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/>
            <p:nvPr/>
          </p:nvCxnSpPr>
          <p:spPr>
            <a:xfrm flipV="1">
              <a:off x="2053279" y="2166097"/>
              <a:ext cx="363670" cy="389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 flipH="1">
              <a:off x="1350266" y="1854200"/>
              <a:ext cx="722086" cy="742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文字方塊 65"/>
          <p:cNvSpPr txBox="1"/>
          <p:nvPr/>
        </p:nvSpPr>
        <p:spPr>
          <a:xfrm>
            <a:off x="6129390" y="1259616"/>
            <a:ext cx="269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syntactic structure</a:t>
            </a:r>
            <a:endParaRPr lang="zh-TW" altLang="en-US" sz="2400" dirty="0"/>
          </a:p>
        </p:txBody>
      </p:sp>
      <p:sp>
        <p:nvSpPr>
          <p:cNvPr id="67" name="文字方塊 6"/>
          <p:cNvSpPr txBox="1">
            <a:spLocks noChangeArrowheads="1"/>
          </p:cNvSpPr>
          <p:nvPr/>
        </p:nvSpPr>
        <p:spPr bwMode="auto">
          <a:xfrm>
            <a:off x="1412890" y="6063175"/>
            <a:ext cx="722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not</a:t>
            </a:r>
            <a:endParaRPr kumimoji="0" lang="zh-TW" altLang="en-US" sz="2400" dirty="0"/>
          </a:p>
        </p:txBody>
      </p:sp>
      <p:sp>
        <p:nvSpPr>
          <p:cNvPr id="68" name="文字方塊 7"/>
          <p:cNvSpPr txBox="1">
            <a:spLocks noChangeArrowheads="1"/>
          </p:cNvSpPr>
          <p:nvPr/>
        </p:nvSpPr>
        <p:spPr bwMode="auto">
          <a:xfrm>
            <a:off x="4184423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very</a:t>
            </a:r>
            <a:endParaRPr kumimoji="0" lang="zh-TW" altLang="en-US" sz="2400" dirty="0"/>
          </a:p>
        </p:txBody>
      </p:sp>
      <p:sp>
        <p:nvSpPr>
          <p:cNvPr id="69" name="文字方塊 7"/>
          <p:cNvSpPr txBox="1">
            <a:spLocks noChangeArrowheads="1"/>
          </p:cNvSpPr>
          <p:nvPr/>
        </p:nvSpPr>
        <p:spPr bwMode="auto">
          <a:xfrm>
            <a:off x="7058132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good</a:t>
            </a:r>
            <a:endParaRPr kumimoji="0" lang="zh-TW" altLang="en-US" sz="2400" dirty="0"/>
          </a:p>
        </p:txBody>
      </p:sp>
      <p:sp>
        <p:nvSpPr>
          <p:cNvPr id="70" name="文字方塊 6"/>
          <p:cNvSpPr txBox="1">
            <a:spLocks noChangeArrowheads="1"/>
          </p:cNvSpPr>
          <p:nvPr/>
        </p:nvSpPr>
        <p:spPr bwMode="auto">
          <a:xfrm>
            <a:off x="278538" y="5587400"/>
            <a:ext cx="1137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V(“not”)</a:t>
            </a:r>
            <a:endParaRPr kumimoji="0" lang="zh-TW" altLang="en-US" sz="2400" dirty="0"/>
          </a:p>
        </p:txBody>
      </p:sp>
      <p:sp>
        <p:nvSpPr>
          <p:cNvPr id="71" name="文字方塊 6"/>
          <p:cNvSpPr txBox="1">
            <a:spLocks noChangeArrowheads="1"/>
          </p:cNvSpPr>
          <p:nvPr/>
        </p:nvSpPr>
        <p:spPr bwMode="auto">
          <a:xfrm>
            <a:off x="3040822" y="5597271"/>
            <a:ext cx="1493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V(“very”)</a:t>
            </a:r>
            <a:endParaRPr kumimoji="0" lang="zh-TW" altLang="en-US" sz="2400" dirty="0"/>
          </a:p>
        </p:txBody>
      </p:sp>
      <p:sp>
        <p:nvSpPr>
          <p:cNvPr id="72" name="文字方塊 6"/>
          <p:cNvSpPr txBox="1">
            <a:spLocks noChangeArrowheads="1"/>
          </p:cNvSpPr>
          <p:nvPr/>
        </p:nvSpPr>
        <p:spPr bwMode="auto">
          <a:xfrm>
            <a:off x="5990292" y="5609019"/>
            <a:ext cx="1389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V(“good”)</a:t>
            </a:r>
            <a:endParaRPr kumimoji="0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11194" y="3262341"/>
            <a:ext cx="3124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Dimension of word vector = |Z|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104343" y="4098090"/>
            <a:ext cx="3762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2 X |Z|, output: |Z|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7342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7" grpId="0" animBg="1"/>
      <p:bldP spid="34" grpId="0" animBg="1"/>
      <p:bldP spid="4" grpId="0" animBg="1"/>
      <p:bldP spid="56" grpId="0"/>
      <p:bldP spid="57" grpId="0"/>
      <p:bldP spid="67" grpId="0"/>
      <p:bldP spid="68" grpId="0"/>
      <p:bldP spid="69" grpId="0"/>
      <p:bldP spid="70" grpId="0"/>
      <p:bldP spid="71" grpId="0"/>
      <p:bldP spid="72" grpId="0"/>
      <p:bldP spid="6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Recursive Model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288443"/>
            <a:ext cx="2258223" cy="32260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94" y="5317729"/>
            <a:ext cx="2258223" cy="322603"/>
          </a:xfrm>
          <a:prstGeom prst="rect">
            <a:avLst/>
          </a:prstGeom>
        </p:spPr>
      </p:pic>
      <p:sp>
        <p:nvSpPr>
          <p:cNvPr id="26" name="向右箭號 25"/>
          <p:cNvSpPr/>
          <p:nvPr/>
        </p:nvSpPr>
        <p:spPr>
          <a:xfrm rot="16200000">
            <a:off x="1476823" y="5516424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6200000">
            <a:off x="4447948" y="5533339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3" y="5317729"/>
            <a:ext cx="2258223" cy="322603"/>
          </a:xfrm>
          <a:prstGeom prst="rect">
            <a:avLst/>
          </a:prstGeom>
        </p:spPr>
      </p:pic>
      <p:sp>
        <p:nvSpPr>
          <p:cNvPr id="34" name="向右箭號 33"/>
          <p:cNvSpPr/>
          <p:nvPr/>
        </p:nvSpPr>
        <p:spPr>
          <a:xfrm rot="16200000">
            <a:off x="7321657" y="5533339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"/>
          <p:cNvSpPr txBox="1">
            <a:spLocks noChangeArrowheads="1"/>
          </p:cNvSpPr>
          <p:nvPr/>
        </p:nvSpPr>
        <p:spPr bwMode="auto">
          <a:xfrm>
            <a:off x="1412890" y="6063175"/>
            <a:ext cx="722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not</a:t>
            </a:r>
            <a:endParaRPr kumimoji="0" lang="zh-TW" altLang="en-US" sz="2400" dirty="0"/>
          </a:p>
        </p:txBody>
      </p:sp>
      <p:sp>
        <p:nvSpPr>
          <p:cNvPr id="64" name="文字方塊 7"/>
          <p:cNvSpPr txBox="1">
            <a:spLocks noChangeArrowheads="1"/>
          </p:cNvSpPr>
          <p:nvPr/>
        </p:nvSpPr>
        <p:spPr bwMode="auto">
          <a:xfrm>
            <a:off x="4184423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very</a:t>
            </a:r>
            <a:endParaRPr kumimoji="0" lang="zh-TW" altLang="en-US" sz="2400" dirty="0"/>
          </a:p>
        </p:txBody>
      </p:sp>
      <p:sp>
        <p:nvSpPr>
          <p:cNvPr id="65" name="文字方塊 7"/>
          <p:cNvSpPr txBox="1">
            <a:spLocks noChangeArrowheads="1"/>
          </p:cNvSpPr>
          <p:nvPr/>
        </p:nvSpPr>
        <p:spPr bwMode="auto">
          <a:xfrm>
            <a:off x="7058132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good</a:t>
            </a:r>
            <a:endParaRPr kumimoji="0" lang="zh-TW" altLang="en-US" sz="2400" dirty="0"/>
          </a:p>
        </p:txBody>
      </p:sp>
      <p:sp>
        <p:nvSpPr>
          <p:cNvPr id="66" name="文字方塊 6"/>
          <p:cNvSpPr txBox="1">
            <a:spLocks noChangeArrowheads="1"/>
          </p:cNvSpPr>
          <p:nvPr/>
        </p:nvSpPr>
        <p:spPr bwMode="auto">
          <a:xfrm>
            <a:off x="278538" y="5587400"/>
            <a:ext cx="1137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V(“not”)</a:t>
            </a:r>
            <a:endParaRPr kumimoji="0" lang="zh-TW" altLang="en-US" sz="2400" dirty="0"/>
          </a:p>
        </p:txBody>
      </p:sp>
      <p:sp>
        <p:nvSpPr>
          <p:cNvPr id="67" name="文字方塊 6"/>
          <p:cNvSpPr txBox="1">
            <a:spLocks noChangeArrowheads="1"/>
          </p:cNvSpPr>
          <p:nvPr/>
        </p:nvSpPr>
        <p:spPr bwMode="auto">
          <a:xfrm>
            <a:off x="3040822" y="5597271"/>
            <a:ext cx="1493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V(“very”)</a:t>
            </a:r>
            <a:endParaRPr kumimoji="0" lang="zh-TW" altLang="en-US" sz="2400" dirty="0"/>
          </a:p>
        </p:txBody>
      </p:sp>
      <p:sp>
        <p:nvSpPr>
          <p:cNvPr id="68" name="文字方塊 6"/>
          <p:cNvSpPr txBox="1">
            <a:spLocks noChangeArrowheads="1"/>
          </p:cNvSpPr>
          <p:nvPr/>
        </p:nvSpPr>
        <p:spPr bwMode="auto">
          <a:xfrm>
            <a:off x="5990292" y="5609019"/>
            <a:ext cx="1389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V(“good”)</a:t>
            </a:r>
            <a:endParaRPr kumimoji="0" lang="zh-TW" altLang="en-US" sz="2400" dirty="0"/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4" y="3883079"/>
            <a:ext cx="2258223" cy="322603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5155082" y="4436516"/>
            <a:ext cx="1958965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cxnSp>
        <p:nvCxnSpPr>
          <p:cNvPr id="80" name="直線單箭頭接點 79"/>
          <p:cNvCxnSpPr/>
          <p:nvPr/>
        </p:nvCxnSpPr>
        <p:spPr>
          <a:xfrm flipV="1">
            <a:off x="4670010" y="4969674"/>
            <a:ext cx="1129111" cy="317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H="1" flipV="1">
            <a:off x="6519142" y="4984318"/>
            <a:ext cx="1129112" cy="3319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79" idx="0"/>
          </p:cNvCxnSpPr>
          <p:nvPr/>
        </p:nvCxnSpPr>
        <p:spPr>
          <a:xfrm flipH="1" flipV="1">
            <a:off x="6129390" y="4105788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6369258" y="1788090"/>
            <a:ext cx="2371272" cy="1091149"/>
            <a:chOff x="982100" y="1854200"/>
            <a:chExt cx="2371272" cy="1091149"/>
          </a:xfrm>
        </p:grpSpPr>
        <p:grpSp>
          <p:nvGrpSpPr>
            <p:cNvPr id="86" name="群組 85"/>
            <p:cNvGrpSpPr/>
            <p:nvPr/>
          </p:nvGrpSpPr>
          <p:grpSpPr>
            <a:xfrm>
              <a:off x="982100" y="2475884"/>
              <a:ext cx="2371272" cy="469465"/>
              <a:chOff x="515601" y="2149156"/>
              <a:chExt cx="2371272" cy="469465"/>
            </a:xfrm>
          </p:grpSpPr>
          <p:sp>
            <p:nvSpPr>
              <p:cNvPr id="90" name="文字方塊 6"/>
              <p:cNvSpPr txBox="1">
                <a:spLocks noChangeArrowheads="1"/>
              </p:cNvSpPr>
              <p:nvPr/>
            </p:nvSpPr>
            <p:spPr bwMode="auto">
              <a:xfrm>
                <a:off x="515601" y="2149156"/>
                <a:ext cx="72208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not</a:t>
                </a:r>
                <a:endParaRPr kumimoji="0" lang="zh-TW" altLang="en-US" sz="2400" dirty="0"/>
              </a:p>
            </p:txBody>
          </p:sp>
          <p:sp>
            <p:nvSpPr>
              <p:cNvPr id="91" name="文字方塊 7"/>
              <p:cNvSpPr txBox="1">
                <a:spLocks noChangeArrowheads="1"/>
              </p:cNvSpPr>
              <p:nvPr/>
            </p:nvSpPr>
            <p:spPr bwMode="auto">
              <a:xfrm>
                <a:off x="1085287" y="21530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very</a:t>
                </a:r>
                <a:endParaRPr kumimoji="0" lang="zh-TW" altLang="en-US" sz="2400" dirty="0"/>
              </a:p>
            </p:txBody>
          </p:sp>
          <p:sp>
            <p:nvSpPr>
              <p:cNvPr id="92" name="文字方塊 7"/>
              <p:cNvSpPr txBox="1">
                <a:spLocks noChangeArrowheads="1"/>
              </p:cNvSpPr>
              <p:nvPr/>
            </p:nvSpPr>
            <p:spPr bwMode="auto">
              <a:xfrm>
                <a:off x="1807373" y="21569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good</a:t>
                </a:r>
                <a:endParaRPr kumimoji="0" lang="zh-TW" altLang="en-US" sz="2400" dirty="0"/>
              </a:p>
            </p:txBody>
          </p:sp>
        </p:grpSp>
        <p:cxnSp>
          <p:nvCxnSpPr>
            <p:cNvPr id="87" name="直線接點 86"/>
            <p:cNvCxnSpPr/>
            <p:nvPr/>
          </p:nvCxnSpPr>
          <p:spPr>
            <a:xfrm>
              <a:off x="2072352" y="1854200"/>
              <a:ext cx="705744" cy="673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/>
            <p:nvPr/>
          </p:nvCxnSpPr>
          <p:spPr>
            <a:xfrm flipV="1">
              <a:off x="2053279" y="2166097"/>
              <a:ext cx="363670" cy="389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1350266" y="1854200"/>
              <a:ext cx="722086" cy="742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文字方塊 92"/>
          <p:cNvSpPr txBox="1"/>
          <p:nvPr/>
        </p:nvSpPr>
        <p:spPr>
          <a:xfrm>
            <a:off x="6129390" y="1259616"/>
            <a:ext cx="269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syntactic structure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80833" y="1586890"/>
            <a:ext cx="375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A</a:t>
            </a:r>
            <a:r>
              <a:rPr lang="en-US" altLang="zh-TW" sz="2400" baseline="-25000" dirty="0"/>
              <a:t> 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B</a:t>
            </a:r>
            <a:r>
              <a:rPr lang="en-US" altLang="zh-TW" sz="2400" dirty="0"/>
              <a:t>) ≠ V(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A</a:t>
            </a:r>
            <a:r>
              <a:rPr lang="en-US" altLang="zh-TW" sz="2400" dirty="0"/>
              <a:t>) + V(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B</a:t>
            </a:r>
            <a:r>
              <a:rPr lang="en-US" altLang="zh-TW" sz="2400" dirty="0"/>
              <a:t>) 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1226336" y="2826458"/>
            <a:ext cx="269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“good”: positive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226336" y="2285149"/>
            <a:ext cx="269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“not”: neutral 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226335" y="3404297"/>
            <a:ext cx="321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“not good”: negative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03707" y="3402650"/>
            <a:ext cx="327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Meaning of “very good”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128474" y="3764534"/>
            <a:ext cx="207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V(“very good”)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091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Spatial Transformer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內容版面配置區 4"/>
              <p:cNvGraphicFramePr>
                <a:graphicFrameLocks/>
              </p:cNvGraphicFramePr>
              <p:nvPr>
                <p:extLst/>
              </p:nvPr>
            </p:nvGraphicFramePr>
            <p:xfrm>
              <a:off x="979923" y="2695027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72828566"/>
                  </p:ext>
                </p:extLst>
              </p:nvPr>
            </p:nvGraphicFramePr>
            <p:xfrm>
              <a:off x="979923" y="2695027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transform an image/feature map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內容版面配置區 4"/>
              <p:cNvGraphicFramePr>
                <a:graphicFrameLocks/>
              </p:cNvGraphicFramePr>
              <p:nvPr>
                <p:extLst/>
              </p:nvPr>
            </p:nvGraphicFramePr>
            <p:xfrm>
              <a:off x="6320273" y="272042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43474340"/>
                  </p:ext>
                </p:extLst>
              </p:nvPr>
            </p:nvGraphicFramePr>
            <p:xfrm>
              <a:off x="6320273" y="272042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箭號: 向右 8"/>
          <p:cNvSpPr/>
          <p:nvPr/>
        </p:nvSpPr>
        <p:spPr>
          <a:xfrm>
            <a:off x="3136900" y="3305934"/>
            <a:ext cx="2870200" cy="4984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105143" y="2233362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l-1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45493" y="2258763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895419" y="2817675"/>
            <a:ext cx="3353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Spatial Transformer Layer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3885108" y="3748568"/>
            <a:ext cx="1315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Translate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69218" y="4687743"/>
            <a:ext cx="204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General layer: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765175" y="4519813"/>
                <a:ext cx="4210896" cy="797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𝑛𝑚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75" y="4519813"/>
                <a:ext cx="4210896" cy="797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869218" y="5472956"/>
            <a:ext cx="4219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If we want translate as above: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810522" y="5472956"/>
                <a:ext cx="2086725" cy="449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𝑛𝑚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522" y="5472956"/>
                <a:ext cx="2086725" cy="449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69218" y="5961215"/>
                <a:ext cx="4316631" cy="533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𝑛𝑚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  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18" y="5961215"/>
                <a:ext cx="4316631" cy="5330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426417" y="5961215"/>
                <a:ext cx="3236207" cy="533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𝑛𝑚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  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17" y="5961215"/>
                <a:ext cx="3236207" cy="5330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0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4" grpId="0"/>
      <p:bldP spid="13" grpId="0"/>
      <p:bldP spid="16" grpId="0"/>
      <p:bldP spid="17" grpId="0"/>
      <p:bldP spid="18" grpId="0"/>
      <p:bldP spid="20" grpId="0"/>
      <p:bldP spid="21" grpId="0"/>
      <p:bldP spid="19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Recursive Model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288443"/>
            <a:ext cx="2258223" cy="32260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94" y="5317729"/>
            <a:ext cx="2258223" cy="322603"/>
          </a:xfrm>
          <a:prstGeom prst="rect">
            <a:avLst/>
          </a:prstGeom>
        </p:spPr>
      </p:pic>
      <p:sp>
        <p:nvSpPr>
          <p:cNvPr id="26" name="向右箭號 25"/>
          <p:cNvSpPr/>
          <p:nvPr/>
        </p:nvSpPr>
        <p:spPr>
          <a:xfrm rot="16200000">
            <a:off x="1476823" y="5516424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6200000">
            <a:off x="4447948" y="5533339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3" y="5317729"/>
            <a:ext cx="2258223" cy="322603"/>
          </a:xfrm>
          <a:prstGeom prst="rect">
            <a:avLst/>
          </a:prstGeom>
        </p:spPr>
      </p:pic>
      <p:sp>
        <p:nvSpPr>
          <p:cNvPr id="34" name="向右箭號 33"/>
          <p:cNvSpPr/>
          <p:nvPr/>
        </p:nvSpPr>
        <p:spPr>
          <a:xfrm rot="16200000">
            <a:off x="7321657" y="5533339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580833" y="1586890"/>
            <a:ext cx="3753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A</a:t>
            </a:r>
            <a:r>
              <a:rPr lang="en-US" altLang="zh-TW" sz="2400" baseline="-25000" dirty="0"/>
              <a:t> 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B</a:t>
            </a:r>
            <a:r>
              <a:rPr lang="en-US" altLang="zh-TW" sz="2400" dirty="0"/>
              <a:t>) ≠ V(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A</a:t>
            </a:r>
            <a:r>
              <a:rPr lang="en-US" altLang="zh-TW" sz="2400" dirty="0"/>
              <a:t>) + V(</a:t>
            </a:r>
            <a:r>
              <a:rPr lang="en-US" altLang="zh-TW" sz="2400" dirty="0" err="1"/>
              <a:t>w</a:t>
            </a:r>
            <a:r>
              <a:rPr lang="en-US" altLang="zh-TW" sz="2400" baseline="-25000" dirty="0" err="1"/>
              <a:t>B</a:t>
            </a:r>
            <a:r>
              <a:rPr lang="en-US" altLang="zh-TW" sz="2400" dirty="0"/>
              <a:t>) 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91595" y="2294049"/>
            <a:ext cx="269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棒</a:t>
            </a:r>
            <a:r>
              <a:rPr lang="en-US" altLang="zh-TW" sz="2400" dirty="0"/>
              <a:t>”: positive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1276792" y="2835145"/>
            <a:ext cx="269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”: positive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1276792" y="3357106"/>
            <a:ext cx="269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”: negative</a:t>
            </a:r>
            <a:endParaRPr lang="zh-TW" altLang="en-US" sz="2400" dirty="0"/>
          </a:p>
        </p:txBody>
      </p:sp>
      <p:sp>
        <p:nvSpPr>
          <p:cNvPr id="63" name="文字方塊 6"/>
          <p:cNvSpPr txBox="1">
            <a:spLocks noChangeArrowheads="1"/>
          </p:cNvSpPr>
          <p:nvPr/>
        </p:nvSpPr>
        <p:spPr bwMode="auto">
          <a:xfrm>
            <a:off x="1412890" y="6063175"/>
            <a:ext cx="722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not</a:t>
            </a:r>
            <a:endParaRPr kumimoji="0" lang="zh-TW" altLang="en-US" sz="2400" dirty="0"/>
          </a:p>
        </p:txBody>
      </p:sp>
      <p:sp>
        <p:nvSpPr>
          <p:cNvPr id="64" name="文字方塊 7"/>
          <p:cNvSpPr txBox="1">
            <a:spLocks noChangeArrowheads="1"/>
          </p:cNvSpPr>
          <p:nvPr/>
        </p:nvSpPr>
        <p:spPr bwMode="auto">
          <a:xfrm>
            <a:off x="4184423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very</a:t>
            </a:r>
            <a:endParaRPr kumimoji="0" lang="zh-TW" altLang="en-US" sz="2400" dirty="0"/>
          </a:p>
        </p:txBody>
      </p:sp>
      <p:sp>
        <p:nvSpPr>
          <p:cNvPr id="65" name="文字方塊 7"/>
          <p:cNvSpPr txBox="1">
            <a:spLocks noChangeArrowheads="1"/>
          </p:cNvSpPr>
          <p:nvPr/>
        </p:nvSpPr>
        <p:spPr bwMode="auto">
          <a:xfrm>
            <a:off x="7058132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good</a:t>
            </a:r>
            <a:endParaRPr kumimoji="0" lang="zh-TW" altLang="en-US" sz="2400" dirty="0"/>
          </a:p>
        </p:txBody>
      </p:sp>
      <p:sp>
        <p:nvSpPr>
          <p:cNvPr id="66" name="文字方塊 6"/>
          <p:cNvSpPr txBox="1">
            <a:spLocks noChangeArrowheads="1"/>
          </p:cNvSpPr>
          <p:nvPr/>
        </p:nvSpPr>
        <p:spPr bwMode="auto">
          <a:xfrm>
            <a:off x="278538" y="5587400"/>
            <a:ext cx="1137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V(“not”)</a:t>
            </a:r>
            <a:endParaRPr kumimoji="0" lang="zh-TW" altLang="en-US" sz="2400" dirty="0"/>
          </a:p>
        </p:txBody>
      </p:sp>
      <p:sp>
        <p:nvSpPr>
          <p:cNvPr id="67" name="文字方塊 6"/>
          <p:cNvSpPr txBox="1">
            <a:spLocks noChangeArrowheads="1"/>
          </p:cNvSpPr>
          <p:nvPr/>
        </p:nvSpPr>
        <p:spPr bwMode="auto">
          <a:xfrm>
            <a:off x="3040822" y="5597271"/>
            <a:ext cx="1493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V(“very”)</a:t>
            </a:r>
            <a:endParaRPr kumimoji="0" lang="zh-TW" altLang="en-US" sz="2400" dirty="0"/>
          </a:p>
        </p:txBody>
      </p:sp>
      <p:sp>
        <p:nvSpPr>
          <p:cNvPr id="68" name="文字方塊 6"/>
          <p:cNvSpPr txBox="1">
            <a:spLocks noChangeArrowheads="1"/>
          </p:cNvSpPr>
          <p:nvPr/>
        </p:nvSpPr>
        <p:spPr bwMode="auto">
          <a:xfrm>
            <a:off x="5990292" y="5609019"/>
            <a:ext cx="1389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V(“good”)</a:t>
            </a:r>
            <a:endParaRPr kumimoji="0" lang="zh-TW" altLang="en-US" sz="2400" dirty="0"/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4" y="3883079"/>
            <a:ext cx="2258223" cy="322603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5155082" y="4436516"/>
            <a:ext cx="1958965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cxnSp>
        <p:nvCxnSpPr>
          <p:cNvPr id="80" name="直線單箭頭接點 79"/>
          <p:cNvCxnSpPr/>
          <p:nvPr/>
        </p:nvCxnSpPr>
        <p:spPr>
          <a:xfrm flipV="1">
            <a:off x="4670010" y="4969674"/>
            <a:ext cx="1129111" cy="317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H="1" flipV="1">
            <a:off x="6519142" y="4984318"/>
            <a:ext cx="1129112" cy="3319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79" idx="0"/>
          </p:cNvCxnSpPr>
          <p:nvPr/>
        </p:nvCxnSpPr>
        <p:spPr>
          <a:xfrm flipH="1" flipV="1">
            <a:off x="6129390" y="4105788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6369258" y="1788090"/>
            <a:ext cx="2371272" cy="1091149"/>
            <a:chOff x="982100" y="1854200"/>
            <a:chExt cx="2371272" cy="1091149"/>
          </a:xfrm>
        </p:grpSpPr>
        <p:grpSp>
          <p:nvGrpSpPr>
            <p:cNvPr id="86" name="群組 85"/>
            <p:cNvGrpSpPr/>
            <p:nvPr/>
          </p:nvGrpSpPr>
          <p:grpSpPr>
            <a:xfrm>
              <a:off x="982100" y="2475884"/>
              <a:ext cx="2371272" cy="469465"/>
              <a:chOff x="515601" y="2149156"/>
              <a:chExt cx="2371272" cy="469465"/>
            </a:xfrm>
          </p:grpSpPr>
          <p:sp>
            <p:nvSpPr>
              <p:cNvPr id="90" name="文字方塊 6"/>
              <p:cNvSpPr txBox="1">
                <a:spLocks noChangeArrowheads="1"/>
              </p:cNvSpPr>
              <p:nvPr/>
            </p:nvSpPr>
            <p:spPr bwMode="auto">
              <a:xfrm>
                <a:off x="515601" y="2149156"/>
                <a:ext cx="72208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not</a:t>
                </a:r>
                <a:endParaRPr kumimoji="0" lang="zh-TW" altLang="en-US" sz="2400" dirty="0"/>
              </a:p>
            </p:txBody>
          </p:sp>
          <p:sp>
            <p:nvSpPr>
              <p:cNvPr id="91" name="文字方塊 7"/>
              <p:cNvSpPr txBox="1">
                <a:spLocks noChangeArrowheads="1"/>
              </p:cNvSpPr>
              <p:nvPr/>
            </p:nvSpPr>
            <p:spPr bwMode="auto">
              <a:xfrm>
                <a:off x="1085287" y="21530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very</a:t>
                </a:r>
                <a:endParaRPr kumimoji="0" lang="zh-TW" altLang="en-US" sz="2400" dirty="0"/>
              </a:p>
            </p:txBody>
          </p:sp>
          <p:sp>
            <p:nvSpPr>
              <p:cNvPr id="92" name="文字方塊 7"/>
              <p:cNvSpPr txBox="1">
                <a:spLocks noChangeArrowheads="1"/>
              </p:cNvSpPr>
              <p:nvPr/>
            </p:nvSpPr>
            <p:spPr bwMode="auto">
              <a:xfrm>
                <a:off x="1807373" y="21569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good</a:t>
                </a:r>
                <a:endParaRPr kumimoji="0" lang="zh-TW" altLang="en-US" sz="2400" dirty="0"/>
              </a:p>
            </p:txBody>
          </p:sp>
        </p:grpSp>
        <p:cxnSp>
          <p:nvCxnSpPr>
            <p:cNvPr id="87" name="直線接點 86"/>
            <p:cNvCxnSpPr/>
            <p:nvPr/>
          </p:nvCxnSpPr>
          <p:spPr>
            <a:xfrm>
              <a:off x="2072352" y="1854200"/>
              <a:ext cx="705744" cy="673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/>
            <p:nvPr/>
          </p:nvCxnSpPr>
          <p:spPr>
            <a:xfrm flipV="1">
              <a:off x="2053279" y="2166097"/>
              <a:ext cx="363670" cy="389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1350266" y="1854200"/>
              <a:ext cx="722086" cy="742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文字方塊 92"/>
          <p:cNvSpPr txBox="1"/>
          <p:nvPr/>
        </p:nvSpPr>
        <p:spPr>
          <a:xfrm>
            <a:off x="6129390" y="1259616"/>
            <a:ext cx="269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syntactic structure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603707" y="3402650"/>
            <a:ext cx="327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Meaning of “very good”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128474" y="3764534"/>
            <a:ext cx="207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V(“very good”)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900172" y="4478181"/>
            <a:ext cx="1407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network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2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3" grpId="0"/>
      <p:bldP spid="44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Recursive Model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288443"/>
            <a:ext cx="2258223" cy="32260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94" y="5317729"/>
            <a:ext cx="2258223" cy="322603"/>
          </a:xfrm>
          <a:prstGeom prst="rect">
            <a:avLst/>
          </a:prstGeom>
        </p:spPr>
      </p:pic>
      <p:sp>
        <p:nvSpPr>
          <p:cNvPr id="26" name="向右箭號 25"/>
          <p:cNvSpPr/>
          <p:nvPr/>
        </p:nvSpPr>
        <p:spPr>
          <a:xfrm rot="16200000">
            <a:off x="1476823" y="5516424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6200000">
            <a:off x="4447948" y="5533339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3" y="5317729"/>
            <a:ext cx="2258223" cy="322603"/>
          </a:xfrm>
          <a:prstGeom prst="rect">
            <a:avLst/>
          </a:prstGeom>
        </p:spPr>
      </p:pic>
      <p:sp>
        <p:nvSpPr>
          <p:cNvPr id="34" name="向右箭號 33"/>
          <p:cNvSpPr/>
          <p:nvPr/>
        </p:nvSpPr>
        <p:spPr>
          <a:xfrm rot="16200000">
            <a:off x="7321657" y="5533339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"/>
          <p:cNvSpPr txBox="1">
            <a:spLocks noChangeArrowheads="1"/>
          </p:cNvSpPr>
          <p:nvPr/>
        </p:nvSpPr>
        <p:spPr bwMode="auto">
          <a:xfrm>
            <a:off x="1412890" y="6063175"/>
            <a:ext cx="722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not</a:t>
            </a:r>
            <a:endParaRPr kumimoji="0" lang="zh-TW" altLang="en-US" sz="2400" dirty="0"/>
          </a:p>
        </p:txBody>
      </p:sp>
      <p:sp>
        <p:nvSpPr>
          <p:cNvPr id="64" name="文字方塊 7"/>
          <p:cNvSpPr txBox="1">
            <a:spLocks noChangeArrowheads="1"/>
          </p:cNvSpPr>
          <p:nvPr/>
        </p:nvSpPr>
        <p:spPr bwMode="auto">
          <a:xfrm>
            <a:off x="4184423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very</a:t>
            </a:r>
            <a:endParaRPr kumimoji="0" lang="zh-TW" altLang="en-US" sz="2400" dirty="0"/>
          </a:p>
        </p:txBody>
      </p:sp>
      <p:sp>
        <p:nvSpPr>
          <p:cNvPr id="65" name="文字方塊 7"/>
          <p:cNvSpPr txBox="1">
            <a:spLocks noChangeArrowheads="1"/>
          </p:cNvSpPr>
          <p:nvPr/>
        </p:nvSpPr>
        <p:spPr bwMode="auto">
          <a:xfrm>
            <a:off x="7058132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good</a:t>
            </a:r>
            <a:endParaRPr kumimoji="0" lang="zh-TW" altLang="en-US" sz="2400" dirty="0"/>
          </a:p>
        </p:txBody>
      </p:sp>
      <p:sp>
        <p:nvSpPr>
          <p:cNvPr id="66" name="文字方塊 6"/>
          <p:cNvSpPr txBox="1">
            <a:spLocks noChangeArrowheads="1"/>
          </p:cNvSpPr>
          <p:nvPr/>
        </p:nvSpPr>
        <p:spPr bwMode="auto">
          <a:xfrm>
            <a:off x="278538" y="5587400"/>
            <a:ext cx="1137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V(“not”)</a:t>
            </a:r>
            <a:endParaRPr kumimoji="0" lang="zh-TW" altLang="en-US" sz="2400" dirty="0"/>
          </a:p>
        </p:txBody>
      </p:sp>
      <p:sp>
        <p:nvSpPr>
          <p:cNvPr id="67" name="文字方塊 6"/>
          <p:cNvSpPr txBox="1">
            <a:spLocks noChangeArrowheads="1"/>
          </p:cNvSpPr>
          <p:nvPr/>
        </p:nvSpPr>
        <p:spPr bwMode="auto">
          <a:xfrm>
            <a:off x="3040822" y="5597271"/>
            <a:ext cx="1493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V(“very”)</a:t>
            </a:r>
            <a:endParaRPr kumimoji="0" lang="zh-TW" altLang="en-US" sz="2400" dirty="0"/>
          </a:p>
        </p:txBody>
      </p:sp>
      <p:sp>
        <p:nvSpPr>
          <p:cNvPr id="68" name="文字方塊 6"/>
          <p:cNvSpPr txBox="1">
            <a:spLocks noChangeArrowheads="1"/>
          </p:cNvSpPr>
          <p:nvPr/>
        </p:nvSpPr>
        <p:spPr bwMode="auto">
          <a:xfrm>
            <a:off x="5990292" y="5609019"/>
            <a:ext cx="1389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V(“good”)</a:t>
            </a:r>
            <a:endParaRPr kumimoji="0" lang="zh-TW" altLang="en-US" sz="2400" dirty="0"/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4" y="3883079"/>
            <a:ext cx="2258223" cy="322603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5155082" y="4436516"/>
            <a:ext cx="1958965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cxnSp>
        <p:nvCxnSpPr>
          <p:cNvPr id="80" name="直線單箭頭接點 79"/>
          <p:cNvCxnSpPr/>
          <p:nvPr/>
        </p:nvCxnSpPr>
        <p:spPr>
          <a:xfrm flipV="1">
            <a:off x="4670010" y="4969674"/>
            <a:ext cx="1129111" cy="317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H="1" flipV="1">
            <a:off x="6519142" y="4984318"/>
            <a:ext cx="1129112" cy="3319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79" idx="0"/>
          </p:cNvCxnSpPr>
          <p:nvPr/>
        </p:nvCxnSpPr>
        <p:spPr>
          <a:xfrm flipH="1" flipV="1">
            <a:off x="6129390" y="4105788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6369258" y="1788090"/>
            <a:ext cx="2371272" cy="1091149"/>
            <a:chOff x="982100" y="1854200"/>
            <a:chExt cx="2371272" cy="1091149"/>
          </a:xfrm>
        </p:grpSpPr>
        <p:grpSp>
          <p:nvGrpSpPr>
            <p:cNvPr id="86" name="群組 85"/>
            <p:cNvGrpSpPr/>
            <p:nvPr/>
          </p:nvGrpSpPr>
          <p:grpSpPr>
            <a:xfrm>
              <a:off x="982100" y="2475884"/>
              <a:ext cx="2371272" cy="469465"/>
              <a:chOff x="515601" y="2149156"/>
              <a:chExt cx="2371272" cy="469465"/>
            </a:xfrm>
          </p:grpSpPr>
          <p:sp>
            <p:nvSpPr>
              <p:cNvPr id="90" name="文字方塊 6"/>
              <p:cNvSpPr txBox="1">
                <a:spLocks noChangeArrowheads="1"/>
              </p:cNvSpPr>
              <p:nvPr/>
            </p:nvSpPr>
            <p:spPr bwMode="auto">
              <a:xfrm>
                <a:off x="515601" y="2149156"/>
                <a:ext cx="72208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not</a:t>
                </a:r>
                <a:endParaRPr kumimoji="0" lang="zh-TW" altLang="en-US" sz="2400" dirty="0"/>
              </a:p>
            </p:txBody>
          </p:sp>
          <p:sp>
            <p:nvSpPr>
              <p:cNvPr id="91" name="文字方塊 7"/>
              <p:cNvSpPr txBox="1">
                <a:spLocks noChangeArrowheads="1"/>
              </p:cNvSpPr>
              <p:nvPr/>
            </p:nvSpPr>
            <p:spPr bwMode="auto">
              <a:xfrm>
                <a:off x="1085287" y="21530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very</a:t>
                </a:r>
                <a:endParaRPr kumimoji="0" lang="zh-TW" altLang="en-US" sz="2400" dirty="0"/>
              </a:p>
            </p:txBody>
          </p:sp>
          <p:sp>
            <p:nvSpPr>
              <p:cNvPr id="92" name="文字方塊 7"/>
              <p:cNvSpPr txBox="1">
                <a:spLocks noChangeArrowheads="1"/>
              </p:cNvSpPr>
              <p:nvPr/>
            </p:nvSpPr>
            <p:spPr bwMode="auto">
              <a:xfrm>
                <a:off x="1807373" y="21569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good</a:t>
                </a:r>
                <a:endParaRPr kumimoji="0" lang="zh-TW" altLang="en-US" sz="2400" dirty="0"/>
              </a:p>
            </p:txBody>
          </p:sp>
        </p:grpSp>
        <p:cxnSp>
          <p:nvCxnSpPr>
            <p:cNvPr id="87" name="直線接點 86"/>
            <p:cNvCxnSpPr/>
            <p:nvPr/>
          </p:nvCxnSpPr>
          <p:spPr>
            <a:xfrm>
              <a:off x="2072352" y="1854200"/>
              <a:ext cx="705744" cy="673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/>
            <p:nvPr/>
          </p:nvCxnSpPr>
          <p:spPr>
            <a:xfrm flipV="1">
              <a:off x="2053279" y="2166097"/>
              <a:ext cx="363670" cy="389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1350266" y="1854200"/>
              <a:ext cx="722086" cy="742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文字方塊 92"/>
          <p:cNvSpPr txBox="1"/>
          <p:nvPr/>
        </p:nvSpPr>
        <p:spPr>
          <a:xfrm>
            <a:off x="6129390" y="1259616"/>
            <a:ext cx="269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syntactic structure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381431" y="2632879"/>
            <a:ext cx="1580677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118674" y="3564985"/>
            <a:ext cx="102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“not”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210783" y="3565238"/>
            <a:ext cx="1026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“good”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2725472" y="2632879"/>
            <a:ext cx="1580677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447688" y="3600766"/>
            <a:ext cx="102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“not”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556904" y="3641407"/>
            <a:ext cx="1026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“bad”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82157" y="3391109"/>
            <a:ext cx="926989" cy="195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243696" y="3408744"/>
            <a:ext cx="926989" cy="1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3056877" y="2177248"/>
            <a:ext cx="926989" cy="1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2529537" y="3434086"/>
            <a:ext cx="926989" cy="195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3604538" y="3432239"/>
            <a:ext cx="926989" cy="1950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778405" y="2147975"/>
            <a:ext cx="926989" cy="1950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2715708" y="1670477"/>
            <a:ext cx="159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“not bad”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479091" y="1654493"/>
            <a:ext cx="159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“not good”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426540" y="4646337"/>
            <a:ext cx="102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“not”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476730" y="4444203"/>
            <a:ext cx="926989" cy="195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356060" y="4327092"/>
            <a:ext cx="3484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: “reverse” another input</a:t>
            </a:r>
            <a:endParaRPr lang="zh-TW" altLang="en-US" sz="2400" dirty="0"/>
          </a:p>
        </p:txBody>
      </p:sp>
      <p:cxnSp>
        <p:nvCxnSpPr>
          <p:cNvPr id="57" name="直線單箭頭接點 56"/>
          <p:cNvCxnSpPr/>
          <p:nvPr/>
        </p:nvCxnSpPr>
        <p:spPr>
          <a:xfrm flipH="1" flipV="1">
            <a:off x="1205685" y="2317120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 flipV="1">
            <a:off x="645651" y="3049357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 flipV="1">
            <a:off x="1673136" y="3052406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 flipV="1">
            <a:off x="3502129" y="2339203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 flipV="1">
            <a:off x="2942095" y="3071440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 flipV="1">
            <a:off x="3969580" y="3074489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603707" y="3402650"/>
            <a:ext cx="327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Meaning of “very good”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7128474" y="3764534"/>
            <a:ext cx="207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V(“very good”)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64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40" grpId="0" animBg="1"/>
      <p:bldP spid="41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 animBg="1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Recursive Model</a:t>
            </a:r>
            <a:endParaRPr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288443"/>
            <a:ext cx="2258223" cy="32260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94" y="5317729"/>
            <a:ext cx="2258223" cy="322603"/>
          </a:xfrm>
          <a:prstGeom prst="rect">
            <a:avLst/>
          </a:prstGeom>
        </p:spPr>
      </p:pic>
      <p:sp>
        <p:nvSpPr>
          <p:cNvPr id="26" name="向右箭號 25"/>
          <p:cNvSpPr/>
          <p:nvPr/>
        </p:nvSpPr>
        <p:spPr>
          <a:xfrm rot="16200000">
            <a:off x="1476823" y="5516424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6200000">
            <a:off x="4447948" y="5533339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3" y="5317729"/>
            <a:ext cx="2258223" cy="322603"/>
          </a:xfrm>
          <a:prstGeom prst="rect">
            <a:avLst/>
          </a:prstGeom>
        </p:spPr>
      </p:pic>
      <p:sp>
        <p:nvSpPr>
          <p:cNvPr id="34" name="向右箭號 33"/>
          <p:cNvSpPr/>
          <p:nvPr/>
        </p:nvSpPr>
        <p:spPr>
          <a:xfrm rot="16200000">
            <a:off x="7321657" y="5533339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"/>
          <p:cNvSpPr txBox="1">
            <a:spLocks noChangeArrowheads="1"/>
          </p:cNvSpPr>
          <p:nvPr/>
        </p:nvSpPr>
        <p:spPr bwMode="auto">
          <a:xfrm>
            <a:off x="1412890" y="6063175"/>
            <a:ext cx="722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not</a:t>
            </a:r>
            <a:endParaRPr kumimoji="0" lang="zh-TW" altLang="en-US" sz="2400" dirty="0"/>
          </a:p>
        </p:txBody>
      </p:sp>
      <p:sp>
        <p:nvSpPr>
          <p:cNvPr id="64" name="文字方塊 7"/>
          <p:cNvSpPr txBox="1">
            <a:spLocks noChangeArrowheads="1"/>
          </p:cNvSpPr>
          <p:nvPr/>
        </p:nvSpPr>
        <p:spPr bwMode="auto">
          <a:xfrm>
            <a:off x="4184423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very</a:t>
            </a:r>
            <a:endParaRPr kumimoji="0" lang="zh-TW" altLang="en-US" sz="2400" dirty="0"/>
          </a:p>
        </p:txBody>
      </p:sp>
      <p:sp>
        <p:nvSpPr>
          <p:cNvPr id="65" name="文字方塊 7"/>
          <p:cNvSpPr txBox="1">
            <a:spLocks noChangeArrowheads="1"/>
          </p:cNvSpPr>
          <p:nvPr/>
        </p:nvSpPr>
        <p:spPr bwMode="auto">
          <a:xfrm>
            <a:off x="7058132" y="6083342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good</a:t>
            </a:r>
            <a:endParaRPr kumimoji="0" lang="zh-TW" altLang="en-US" sz="2400" dirty="0"/>
          </a:p>
        </p:txBody>
      </p:sp>
      <p:sp>
        <p:nvSpPr>
          <p:cNvPr id="66" name="文字方塊 6"/>
          <p:cNvSpPr txBox="1">
            <a:spLocks noChangeArrowheads="1"/>
          </p:cNvSpPr>
          <p:nvPr/>
        </p:nvSpPr>
        <p:spPr bwMode="auto">
          <a:xfrm>
            <a:off x="278538" y="5587400"/>
            <a:ext cx="1137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V(“not”)</a:t>
            </a:r>
            <a:endParaRPr kumimoji="0" lang="zh-TW" altLang="en-US" sz="2400" dirty="0"/>
          </a:p>
        </p:txBody>
      </p:sp>
      <p:sp>
        <p:nvSpPr>
          <p:cNvPr id="67" name="文字方塊 6"/>
          <p:cNvSpPr txBox="1">
            <a:spLocks noChangeArrowheads="1"/>
          </p:cNvSpPr>
          <p:nvPr/>
        </p:nvSpPr>
        <p:spPr bwMode="auto">
          <a:xfrm>
            <a:off x="3040822" y="5597271"/>
            <a:ext cx="1493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V(“very”)</a:t>
            </a:r>
            <a:endParaRPr kumimoji="0" lang="zh-TW" altLang="en-US" sz="2400" dirty="0"/>
          </a:p>
        </p:txBody>
      </p:sp>
      <p:sp>
        <p:nvSpPr>
          <p:cNvPr id="68" name="文字方塊 6"/>
          <p:cNvSpPr txBox="1">
            <a:spLocks noChangeArrowheads="1"/>
          </p:cNvSpPr>
          <p:nvPr/>
        </p:nvSpPr>
        <p:spPr bwMode="auto">
          <a:xfrm>
            <a:off x="5990292" y="5609019"/>
            <a:ext cx="1389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V(“good”)</a:t>
            </a:r>
            <a:endParaRPr kumimoji="0" lang="zh-TW" altLang="en-US" sz="2400" dirty="0"/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54" y="3883079"/>
            <a:ext cx="2258223" cy="322603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5155082" y="4436516"/>
            <a:ext cx="1958965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cxnSp>
        <p:nvCxnSpPr>
          <p:cNvPr id="80" name="直線單箭頭接點 79"/>
          <p:cNvCxnSpPr/>
          <p:nvPr/>
        </p:nvCxnSpPr>
        <p:spPr>
          <a:xfrm flipV="1">
            <a:off x="4670010" y="4969674"/>
            <a:ext cx="1129111" cy="3172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 flipH="1" flipV="1">
            <a:off x="6519142" y="4984318"/>
            <a:ext cx="1129112" cy="3319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79" idx="0"/>
          </p:cNvCxnSpPr>
          <p:nvPr/>
        </p:nvCxnSpPr>
        <p:spPr>
          <a:xfrm flipH="1" flipV="1">
            <a:off x="6129390" y="4105788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6369258" y="1788090"/>
            <a:ext cx="2371272" cy="1091149"/>
            <a:chOff x="982100" y="1854200"/>
            <a:chExt cx="2371272" cy="1091149"/>
          </a:xfrm>
        </p:grpSpPr>
        <p:grpSp>
          <p:nvGrpSpPr>
            <p:cNvPr id="86" name="群組 85"/>
            <p:cNvGrpSpPr/>
            <p:nvPr/>
          </p:nvGrpSpPr>
          <p:grpSpPr>
            <a:xfrm>
              <a:off x="982100" y="2475884"/>
              <a:ext cx="2371272" cy="469465"/>
              <a:chOff x="515601" y="2149156"/>
              <a:chExt cx="2371272" cy="469465"/>
            </a:xfrm>
          </p:grpSpPr>
          <p:sp>
            <p:nvSpPr>
              <p:cNvPr id="90" name="文字方塊 6"/>
              <p:cNvSpPr txBox="1">
                <a:spLocks noChangeArrowheads="1"/>
              </p:cNvSpPr>
              <p:nvPr/>
            </p:nvSpPr>
            <p:spPr bwMode="auto">
              <a:xfrm>
                <a:off x="515601" y="2149156"/>
                <a:ext cx="72208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not</a:t>
                </a:r>
                <a:endParaRPr kumimoji="0" lang="zh-TW" altLang="en-US" sz="2400" dirty="0"/>
              </a:p>
            </p:txBody>
          </p:sp>
          <p:sp>
            <p:nvSpPr>
              <p:cNvPr id="91" name="文字方塊 7"/>
              <p:cNvSpPr txBox="1">
                <a:spLocks noChangeArrowheads="1"/>
              </p:cNvSpPr>
              <p:nvPr/>
            </p:nvSpPr>
            <p:spPr bwMode="auto">
              <a:xfrm>
                <a:off x="1085287" y="21530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very</a:t>
                </a:r>
                <a:endParaRPr kumimoji="0" lang="zh-TW" altLang="en-US" sz="2400" dirty="0"/>
              </a:p>
            </p:txBody>
          </p:sp>
          <p:sp>
            <p:nvSpPr>
              <p:cNvPr id="92" name="文字方塊 7"/>
              <p:cNvSpPr txBox="1">
                <a:spLocks noChangeArrowheads="1"/>
              </p:cNvSpPr>
              <p:nvPr/>
            </p:nvSpPr>
            <p:spPr bwMode="auto">
              <a:xfrm>
                <a:off x="1807373" y="2156956"/>
                <a:ext cx="10795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zh-TW" sz="2400" dirty="0"/>
                  <a:t>good</a:t>
                </a:r>
                <a:endParaRPr kumimoji="0" lang="zh-TW" altLang="en-US" sz="2400" dirty="0"/>
              </a:p>
            </p:txBody>
          </p:sp>
        </p:grpSp>
        <p:cxnSp>
          <p:nvCxnSpPr>
            <p:cNvPr id="87" name="直線接點 86"/>
            <p:cNvCxnSpPr/>
            <p:nvPr/>
          </p:nvCxnSpPr>
          <p:spPr>
            <a:xfrm>
              <a:off x="2072352" y="1854200"/>
              <a:ext cx="705744" cy="673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/>
            <p:nvPr/>
          </p:nvCxnSpPr>
          <p:spPr>
            <a:xfrm flipV="1">
              <a:off x="2053279" y="2166097"/>
              <a:ext cx="363670" cy="389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1350266" y="1854200"/>
              <a:ext cx="722086" cy="742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文字方塊 92"/>
          <p:cNvSpPr txBox="1"/>
          <p:nvPr/>
        </p:nvSpPr>
        <p:spPr>
          <a:xfrm>
            <a:off x="6129390" y="1259616"/>
            <a:ext cx="269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syntactic structure</a:t>
            </a:r>
            <a:endParaRPr lang="zh-TW" altLang="en-US" sz="2400" dirty="0"/>
          </a:p>
        </p:txBody>
      </p:sp>
      <p:sp>
        <p:nvSpPr>
          <p:cNvPr id="69" name="矩形 68"/>
          <p:cNvSpPr/>
          <p:nvPr/>
        </p:nvSpPr>
        <p:spPr>
          <a:xfrm>
            <a:off x="396180" y="2617291"/>
            <a:ext cx="1580677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33423" y="3549397"/>
            <a:ext cx="102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“very”</a:t>
            </a:r>
            <a:endParaRPr lang="zh-TW" altLang="en-US" sz="2400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1225532" y="3549650"/>
            <a:ext cx="1026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“good”</a:t>
            </a:r>
            <a:endParaRPr lang="zh-TW" altLang="en-US" sz="2400" dirty="0"/>
          </a:p>
        </p:txBody>
      </p:sp>
      <p:sp>
        <p:nvSpPr>
          <p:cNvPr id="72" name="矩形 71"/>
          <p:cNvSpPr/>
          <p:nvPr/>
        </p:nvSpPr>
        <p:spPr>
          <a:xfrm>
            <a:off x="2754509" y="2617291"/>
            <a:ext cx="1580677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2476725" y="3585178"/>
            <a:ext cx="102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“very”</a:t>
            </a:r>
            <a:endParaRPr lang="zh-TW" altLang="en-US" sz="24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3585941" y="3625819"/>
            <a:ext cx="1026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“bad”</a:t>
            </a:r>
            <a:endParaRPr lang="zh-TW" altLang="en-US" sz="2400" dirty="0"/>
          </a:p>
        </p:txBody>
      </p:sp>
      <p:sp>
        <p:nvSpPr>
          <p:cNvPr id="75" name="矩形 74"/>
          <p:cNvSpPr/>
          <p:nvPr/>
        </p:nvSpPr>
        <p:spPr>
          <a:xfrm>
            <a:off x="196906" y="3375521"/>
            <a:ext cx="926989" cy="195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258445" y="3393156"/>
            <a:ext cx="926989" cy="1950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3085914" y="2161660"/>
            <a:ext cx="926989" cy="1950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2558574" y="3418498"/>
            <a:ext cx="926989" cy="195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3633575" y="3416651"/>
            <a:ext cx="926989" cy="1950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793154" y="2132387"/>
            <a:ext cx="926989" cy="195086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文字方塊 96"/>
          <p:cNvSpPr txBox="1"/>
          <p:nvPr/>
        </p:nvSpPr>
        <p:spPr>
          <a:xfrm>
            <a:off x="2744745" y="1654889"/>
            <a:ext cx="159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“very bad”</a:t>
            </a:r>
            <a:endParaRPr lang="zh-TW" altLang="en-US" sz="2400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493840" y="1638905"/>
            <a:ext cx="1590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“very good”</a:t>
            </a:r>
            <a:endParaRPr lang="zh-TW" altLang="en-US" sz="2400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268745" y="4633502"/>
            <a:ext cx="102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“very”</a:t>
            </a:r>
            <a:endParaRPr lang="zh-TW" altLang="en-US" sz="2400" dirty="0"/>
          </a:p>
        </p:txBody>
      </p:sp>
      <p:sp>
        <p:nvSpPr>
          <p:cNvPr id="100" name="矩形 99"/>
          <p:cNvSpPr/>
          <p:nvPr/>
        </p:nvSpPr>
        <p:spPr>
          <a:xfrm>
            <a:off x="318935" y="4431368"/>
            <a:ext cx="926989" cy="195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1072272" y="4293421"/>
            <a:ext cx="4050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: “emphasize” another input</a:t>
            </a:r>
            <a:endParaRPr lang="zh-TW" altLang="en-US" sz="2400" dirty="0"/>
          </a:p>
        </p:txBody>
      </p:sp>
      <p:cxnSp>
        <p:nvCxnSpPr>
          <p:cNvPr id="102" name="直線單箭頭接點 101"/>
          <p:cNvCxnSpPr/>
          <p:nvPr/>
        </p:nvCxnSpPr>
        <p:spPr>
          <a:xfrm flipH="1" flipV="1">
            <a:off x="1220434" y="2301532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/>
          <p:nvPr/>
        </p:nvCxnSpPr>
        <p:spPr>
          <a:xfrm flipH="1" flipV="1">
            <a:off x="660400" y="3033769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/>
          <p:nvPr/>
        </p:nvCxnSpPr>
        <p:spPr>
          <a:xfrm flipH="1" flipV="1">
            <a:off x="1687885" y="3036818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 flipH="1" flipV="1">
            <a:off x="3531166" y="2323615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/>
          <p:nvPr/>
        </p:nvCxnSpPr>
        <p:spPr>
          <a:xfrm flipH="1" flipV="1">
            <a:off x="2971132" y="3055852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 flipH="1" flipV="1">
            <a:off x="3998617" y="3058901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4603707" y="3402650"/>
            <a:ext cx="327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Meaning of “very good”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128474" y="3764534"/>
            <a:ext cx="2073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V(“very good”)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215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  <p:bldP spid="71" grpId="0"/>
      <p:bldP spid="72" grpId="0" animBg="1"/>
      <p:bldP spid="73" grpId="0"/>
      <p:bldP spid="74" grpId="0"/>
      <p:bldP spid="75" grpId="0" animBg="1"/>
      <p:bldP spid="76" grpId="0" animBg="1"/>
      <p:bldP spid="77" grpId="0" animBg="1"/>
      <p:bldP spid="94" grpId="0" animBg="1"/>
      <p:bldP spid="95" grpId="0" animBg="1"/>
      <p:bldP spid="96" grpId="0" animBg="1"/>
      <p:bldP spid="97" grpId="0"/>
      <p:bldP spid="98" grpId="0"/>
      <p:bldP spid="99" grpId="0"/>
      <p:bldP spid="100" grpId="0" animBg="1"/>
      <p:bldP spid="10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493714"/>
            <a:ext cx="2258223" cy="32260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94" y="5523000"/>
            <a:ext cx="2258223" cy="32260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888" y="4071130"/>
            <a:ext cx="2258223" cy="32260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129516" y="4624567"/>
            <a:ext cx="1958965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26" name="向右箭號 25"/>
          <p:cNvSpPr/>
          <p:nvPr/>
        </p:nvSpPr>
        <p:spPr>
          <a:xfrm rot="16200000">
            <a:off x="1476823" y="5721695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6200000">
            <a:off x="4447948" y="5738610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3" y="5523000"/>
            <a:ext cx="2258223" cy="322603"/>
          </a:xfrm>
          <a:prstGeom prst="rect">
            <a:avLst/>
          </a:prstGeom>
        </p:spPr>
      </p:pic>
      <p:sp>
        <p:nvSpPr>
          <p:cNvPr id="34" name="向右箭號 33"/>
          <p:cNvSpPr/>
          <p:nvPr/>
        </p:nvSpPr>
        <p:spPr>
          <a:xfrm rot="16200000">
            <a:off x="7321657" y="5738610"/>
            <a:ext cx="552450" cy="68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26" y="2287230"/>
            <a:ext cx="2258223" cy="322603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1788154" y="2840667"/>
            <a:ext cx="1958965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37" name="文字方塊 6"/>
          <p:cNvSpPr txBox="1">
            <a:spLocks noChangeArrowheads="1"/>
          </p:cNvSpPr>
          <p:nvPr/>
        </p:nvSpPr>
        <p:spPr bwMode="auto">
          <a:xfrm>
            <a:off x="278538" y="5792671"/>
            <a:ext cx="1137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V(“not”)</a:t>
            </a:r>
            <a:endParaRPr kumimoji="0" lang="zh-TW" altLang="en-US" sz="2400" dirty="0"/>
          </a:p>
        </p:txBody>
      </p:sp>
      <p:sp>
        <p:nvSpPr>
          <p:cNvPr id="38" name="文字方塊 6"/>
          <p:cNvSpPr txBox="1">
            <a:spLocks noChangeArrowheads="1"/>
          </p:cNvSpPr>
          <p:nvPr/>
        </p:nvSpPr>
        <p:spPr bwMode="auto">
          <a:xfrm>
            <a:off x="3040822" y="5802542"/>
            <a:ext cx="1493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V(“very”)</a:t>
            </a:r>
            <a:endParaRPr kumimoji="0" lang="zh-TW" altLang="en-US" sz="2400" dirty="0"/>
          </a:p>
        </p:txBody>
      </p:sp>
      <p:sp>
        <p:nvSpPr>
          <p:cNvPr id="39" name="文字方塊 6"/>
          <p:cNvSpPr txBox="1">
            <a:spLocks noChangeArrowheads="1"/>
          </p:cNvSpPr>
          <p:nvPr/>
        </p:nvSpPr>
        <p:spPr bwMode="auto">
          <a:xfrm>
            <a:off x="5990292" y="5814290"/>
            <a:ext cx="1389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V(“good”)</a:t>
            </a:r>
            <a:endParaRPr kumimoji="0" lang="zh-TW" altLang="en-US" sz="2400" dirty="0"/>
          </a:p>
        </p:txBody>
      </p:sp>
      <p:cxnSp>
        <p:nvCxnSpPr>
          <p:cNvPr id="3" name="直線單箭頭接點 2"/>
          <p:cNvCxnSpPr>
            <a:stCxn id="17" idx="0"/>
          </p:cNvCxnSpPr>
          <p:nvPr/>
        </p:nvCxnSpPr>
        <p:spPr>
          <a:xfrm flipV="1">
            <a:off x="4736006" y="5157726"/>
            <a:ext cx="1037549" cy="3652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6493576" y="5172369"/>
            <a:ext cx="1129112" cy="3319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21" idx="0"/>
          </p:cNvCxnSpPr>
          <p:nvPr/>
        </p:nvCxnSpPr>
        <p:spPr>
          <a:xfrm flipH="1" flipV="1">
            <a:off x="6103824" y="4293839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3267316" y="3389930"/>
            <a:ext cx="2782492" cy="689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6" idx="0"/>
          </p:cNvCxnSpPr>
          <p:nvPr/>
        </p:nvCxnSpPr>
        <p:spPr>
          <a:xfrm flipV="1">
            <a:off x="1757762" y="3351292"/>
            <a:ext cx="519855" cy="21424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 flipV="1">
            <a:off x="2748227" y="2504425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192451" y="1563901"/>
            <a:ext cx="1074865" cy="5331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2075819" y="320456"/>
            <a:ext cx="1308130" cy="3584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2075819" y="909717"/>
            <a:ext cx="1308130" cy="3987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3909927" y="603181"/>
            <a:ext cx="2967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5 classes </a:t>
            </a:r>
          </a:p>
          <a:p>
            <a:pPr algn="ctr"/>
            <a:r>
              <a:rPr lang="en-US" altLang="zh-TW" sz="2800" dirty="0"/>
              <a:t>( -- , - , 0 , + , ++ )</a:t>
            </a:r>
            <a:endParaRPr lang="zh-TW" altLang="en-US" sz="2800" dirty="0"/>
          </a:p>
        </p:txBody>
      </p:sp>
      <p:sp>
        <p:nvSpPr>
          <p:cNvPr id="2" name="向右箭號 1"/>
          <p:cNvSpPr/>
          <p:nvPr/>
        </p:nvSpPr>
        <p:spPr>
          <a:xfrm>
            <a:off x="3478087" y="830004"/>
            <a:ext cx="538063" cy="61203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6"/>
          <p:cNvSpPr txBox="1">
            <a:spLocks noChangeArrowheads="1"/>
          </p:cNvSpPr>
          <p:nvPr/>
        </p:nvSpPr>
        <p:spPr bwMode="auto">
          <a:xfrm>
            <a:off x="1412890" y="6268446"/>
            <a:ext cx="722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not</a:t>
            </a:r>
            <a:endParaRPr kumimoji="0" lang="zh-TW" altLang="en-US" sz="2400" dirty="0"/>
          </a:p>
        </p:txBody>
      </p:sp>
      <p:sp>
        <p:nvSpPr>
          <p:cNvPr id="74" name="文字方塊 7"/>
          <p:cNvSpPr txBox="1">
            <a:spLocks noChangeArrowheads="1"/>
          </p:cNvSpPr>
          <p:nvPr/>
        </p:nvSpPr>
        <p:spPr bwMode="auto">
          <a:xfrm>
            <a:off x="4184423" y="6288613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very</a:t>
            </a:r>
            <a:endParaRPr kumimoji="0" lang="zh-TW" altLang="en-US" sz="2400" dirty="0"/>
          </a:p>
        </p:txBody>
      </p:sp>
      <p:sp>
        <p:nvSpPr>
          <p:cNvPr id="75" name="文字方塊 7"/>
          <p:cNvSpPr txBox="1">
            <a:spLocks noChangeArrowheads="1"/>
          </p:cNvSpPr>
          <p:nvPr/>
        </p:nvSpPr>
        <p:spPr bwMode="auto">
          <a:xfrm>
            <a:off x="7058132" y="6288613"/>
            <a:ext cx="1079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2400" dirty="0"/>
              <a:t>good</a:t>
            </a:r>
            <a:endParaRPr kumimoji="0" lang="zh-TW" altLang="en-US" sz="2400" dirty="0"/>
          </a:p>
        </p:txBody>
      </p:sp>
      <p:cxnSp>
        <p:nvCxnSpPr>
          <p:cNvPr id="85" name="直線單箭頭接點 84"/>
          <p:cNvCxnSpPr/>
          <p:nvPr/>
        </p:nvCxnSpPr>
        <p:spPr>
          <a:xfrm flipV="1">
            <a:off x="2748227" y="1248400"/>
            <a:ext cx="0" cy="29093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 flipV="1">
            <a:off x="2748227" y="2097059"/>
            <a:ext cx="0" cy="29093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2748227" y="640213"/>
            <a:ext cx="0" cy="26950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/>
          <p:cNvSpPr txBox="1"/>
          <p:nvPr/>
        </p:nvSpPr>
        <p:spPr>
          <a:xfrm>
            <a:off x="3071045" y="232019"/>
            <a:ext cx="107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ref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189295" y="2372256"/>
            <a:ext cx="1948908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sp>
        <p:nvSpPr>
          <p:cNvPr id="67" name="矩形 66"/>
          <p:cNvSpPr/>
          <p:nvPr/>
        </p:nvSpPr>
        <p:spPr>
          <a:xfrm>
            <a:off x="7039507" y="2981204"/>
            <a:ext cx="1076125" cy="5331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5550050" y="1886382"/>
            <a:ext cx="2113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Train both 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 flipH="1">
            <a:off x="-188401" y="2026670"/>
            <a:ext cx="2206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V(“not very good”)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503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1" grpId="0" animBg="1"/>
      <p:bldP spid="62" grpId="0" animBg="1"/>
      <p:bldP spid="63" grpId="0"/>
      <p:bldP spid="2" grpId="0" animBg="1"/>
      <p:bldP spid="96" grpId="0"/>
      <p:bldP spid="66" grpId="0" animBg="1"/>
      <p:bldP spid="67" grpId="0" animBg="1"/>
      <p:bldP spid="68" grpId="0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5721" y="159143"/>
            <a:ext cx="5835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Recursive Neural Tensor Network</a:t>
            </a:r>
            <a:endParaRPr lang="zh-TW" altLang="en-US" sz="32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5691765" y="1625752"/>
            <a:ext cx="1958965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cxnSpLocks/>
            <a:stCxn id="18" idx="0"/>
          </p:cNvCxnSpPr>
          <p:nvPr/>
        </p:nvCxnSpPr>
        <p:spPr>
          <a:xfrm flipV="1">
            <a:off x="5461732" y="2129883"/>
            <a:ext cx="874072" cy="2782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  <a:stCxn id="10" idx="0"/>
          </p:cNvCxnSpPr>
          <p:nvPr/>
        </p:nvCxnSpPr>
        <p:spPr>
          <a:xfrm flipH="1" flipV="1">
            <a:off x="7055825" y="2144527"/>
            <a:ext cx="854614" cy="2566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6875389" y="2401211"/>
            <a:ext cx="2070100" cy="368527"/>
            <a:chOff x="830759" y="3588674"/>
            <a:chExt cx="2070100" cy="368527"/>
          </a:xfrm>
        </p:grpSpPr>
        <p:sp>
          <p:nvSpPr>
            <p:cNvPr id="10" name="矩形 9"/>
            <p:cNvSpPr/>
            <p:nvPr/>
          </p:nvSpPr>
          <p:spPr>
            <a:xfrm>
              <a:off x="830759" y="3588674"/>
              <a:ext cx="2070100" cy="3685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968866" y="3669415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1273075" y="3669414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1612925" y="3669415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1917134" y="3669414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2256984" y="3669416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2561193" y="3669415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426682" y="2408149"/>
            <a:ext cx="2070100" cy="368527"/>
            <a:chOff x="830759" y="3588674"/>
            <a:chExt cx="2070100" cy="368527"/>
          </a:xfrm>
        </p:grpSpPr>
        <p:sp>
          <p:nvSpPr>
            <p:cNvPr id="18" name="矩形 17"/>
            <p:cNvSpPr/>
            <p:nvPr/>
          </p:nvSpPr>
          <p:spPr>
            <a:xfrm>
              <a:off x="830759" y="3588674"/>
              <a:ext cx="2070100" cy="36852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968866" y="3669415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1273075" y="3669414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1612925" y="3669415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1917134" y="3669414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2256984" y="3669416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561193" y="3669415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631023" y="1000566"/>
            <a:ext cx="2070100" cy="368527"/>
            <a:chOff x="830759" y="3588674"/>
            <a:chExt cx="2070100" cy="368527"/>
          </a:xfrm>
        </p:grpSpPr>
        <p:sp>
          <p:nvSpPr>
            <p:cNvPr id="26" name="矩形 25"/>
            <p:cNvSpPr/>
            <p:nvPr/>
          </p:nvSpPr>
          <p:spPr>
            <a:xfrm>
              <a:off x="830759" y="3588674"/>
              <a:ext cx="2070100" cy="3685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968866" y="3669415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1273075" y="3669414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1612925" y="3669415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1917134" y="3669414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2256984" y="3669416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2561193" y="3669415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3" name="直線單箭頭接點 32"/>
          <p:cNvCxnSpPr>
            <a:cxnSpLocks/>
          </p:cNvCxnSpPr>
          <p:nvPr/>
        </p:nvCxnSpPr>
        <p:spPr>
          <a:xfrm flipH="1" flipV="1">
            <a:off x="6666073" y="1324052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5314865" y="2727614"/>
                <a:ext cx="31562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865" y="2727614"/>
                <a:ext cx="315622" cy="369332"/>
              </a:xfrm>
              <a:prstGeom prst="rect">
                <a:avLst/>
              </a:prstGeom>
              <a:blipFill>
                <a:blip r:embed="rId3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7909970" y="2807313"/>
                <a:ext cx="31562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970" y="2807313"/>
                <a:ext cx="315622" cy="369332"/>
              </a:xfrm>
              <a:prstGeom prst="rect">
                <a:avLst/>
              </a:prstGeom>
              <a:blipFill>
                <a:blip r:embed="rId4"/>
                <a:stretch>
                  <a:fillRect l="-11765" r="-1176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7725535" y="954720"/>
                <a:ext cx="31562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35" y="954720"/>
                <a:ext cx="315622" cy="369332"/>
              </a:xfrm>
              <a:prstGeom prst="rect">
                <a:avLst/>
              </a:prstGeom>
              <a:blipFill>
                <a:blip r:embed="rId5"/>
                <a:stretch>
                  <a:fillRect l="-11538" r="-1153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/>
          <p:cNvGrpSpPr/>
          <p:nvPr/>
        </p:nvGrpSpPr>
        <p:grpSpPr>
          <a:xfrm rot="5400000">
            <a:off x="3222253" y="1209080"/>
            <a:ext cx="603024" cy="368527"/>
            <a:chOff x="1607781" y="4847547"/>
            <a:chExt cx="603024" cy="368527"/>
          </a:xfrm>
        </p:grpSpPr>
        <p:sp>
          <p:nvSpPr>
            <p:cNvPr id="39" name="矩形 38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0" name="群組 39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41" name="橢圓 40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3" name="群組 42"/>
          <p:cNvGrpSpPr/>
          <p:nvPr/>
        </p:nvGrpSpPr>
        <p:grpSpPr>
          <a:xfrm rot="5400000">
            <a:off x="3212740" y="1896551"/>
            <a:ext cx="603024" cy="368527"/>
            <a:chOff x="1607781" y="4847547"/>
            <a:chExt cx="603024" cy="368527"/>
          </a:xfrm>
        </p:grpSpPr>
        <p:sp>
          <p:nvSpPr>
            <p:cNvPr id="44" name="矩形 43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5" name="群組 44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46" name="橢圓 45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8" name="矩形 47"/>
          <p:cNvSpPr/>
          <p:nvPr/>
        </p:nvSpPr>
        <p:spPr>
          <a:xfrm>
            <a:off x="2079393" y="1415558"/>
            <a:ext cx="1096653" cy="6652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156929" y="1553275"/>
                <a:ext cx="29297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29" y="1553275"/>
                <a:ext cx="292971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群組 49"/>
          <p:cNvGrpSpPr/>
          <p:nvPr/>
        </p:nvGrpSpPr>
        <p:grpSpPr>
          <a:xfrm rot="5400000">
            <a:off x="604265" y="1565778"/>
            <a:ext cx="603024" cy="368527"/>
            <a:chOff x="1607781" y="4847547"/>
            <a:chExt cx="603024" cy="368527"/>
          </a:xfrm>
        </p:grpSpPr>
        <p:sp>
          <p:nvSpPr>
            <p:cNvPr id="51" name="矩形 50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2" name="群組 51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53" name="橢圓 52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橢圓 53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55" name="文字方塊 54"/>
          <p:cNvSpPr txBox="1"/>
          <p:nvPr/>
        </p:nvSpPr>
        <p:spPr>
          <a:xfrm>
            <a:off x="574731" y="2361177"/>
            <a:ext cx="340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Little interaction between a and b</a:t>
            </a:r>
            <a:endParaRPr lang="zh-TW" altLang="en-US" sz="2400" dirty="0"/>
          </a:p>
        </p:txBody>
      </p:sp>
      <p:grpSp>
        <p:nvGrpSpPr>
          <p:cNvPr id="56" name="群組 55"/>
          <p:cNvGrpSpPr/>
          <p:nvPr/>
        </p:nvGrpSpPr>
        <p:grpSpPr>
          <a:xfrm rot="5400000">
            <a:off x="7985868" y="4393347"/>
            <a:ext cx="603024" cy="368527"/>
            <a:chOff x="1607781" y="4847547"/>
            <a:chExt cx="603024" cy="368527"/>
          </a:xfrm>
        </p:grpSpPr>
        <p:sp>
          <p:nvSpPr>
            <p:cNvPr id="57" name="矩形 56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8" name="群組 57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59" name="橢圓 58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1" name="群組 60"/>
          <p:cNvGrpSpPr/>
          <p:nvPr/>
        </p:nvGrpSpPr>
        <p:grpSpPr>
          <a:xfrm rot="5400000">
            <a:off x="7976355" y="5080818"/>
            <a:ext cx="603024" cy="368527"/>
            <a:chOff x="1607781" y="4847547"/>
            <a:chExt cx="603024" cy="368527"/>
          </a:xfrm>
        </p:grpSpPr>
        <p:sp>
          <p:nvSpPr>
            <p:cNvPr id="62" name="矩形 61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3" name="群組 62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64" name="橢圓 63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橢圓 64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76" name="群組 75"/>
          <p:cNvGrpSpPr/>
          <p:nvPr/>
        </p:nvGrpSpPr>
        <p:grpSpPr>
          <a:xfrm>
            <a:off x="6555447" y="4577610"/>
            <a:ext cx="1431024" cy="665256"/>
            <a:chOff x="4141405" y="5164211"/>
            <a:chExt cx="1431024" cy="665256"/>
          </a:xfrm>
        </p:grpSpPr>
        <p:sp>
          <p:nvSpPr>
            <p:cNvPr id="66" name="矩形 65"/>
            <p:cNvSpPr/>
            <p:nvPr/>
          </p:nvSpPr>
          <p:spPr>
            <a:xfrm>
              <a:off x="4141405" y="5164211"/>
              <a:ext cx="1431024" cy="66525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270704" y="5226069"/>
              <a:ext cx="1210011" cy="553123"/>
              <a:chOff x="2170194" y="3875011"/>
              <a:chExt cx="1210011" cy="553123"/>
            </a:xfrm>
          </p:grpSpPr>
          <p:sp>
            <p:nvSpPr>
              <p:cNvPr id="67" name="橢圓 66"/>
              <p:cNvSpPr/>
              <p:nvPr/>
            </p:nvSpPr>
            <p:spPr>
              <a:xfrm rot="5400000">
                <a:off x="2170194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/>
              <p:cNvSpPr/>
              <p:nvPr/>
            </p:nvSpPr>
            <p:spPr>
              <a:xfrm rot="5400000">
                <a:off x="2493042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/>
              <p:cNvSpPr/>
              <p:nvPr/>
            </p:nvSpPr>
            <p:spPr>
              <a:xfrm rot="5400000">
                <a:off x="2815890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橢圓 69"/>
              <p:cNvSpPr/>
              <p:nvPr/>
            </p:nvSpPr>
            <p:spPr>
              <a:xfrm rot="5400000">
                <a:off x="3146397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橢圓 70"/>
              <p:cNvSpPr/>
              <p:nvPr/>
            </p:nvSpPr>
            <p:spPr>
              <a:xfrm rot="5400000">
                <a:off x="2191967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/>
              <p:cNvSpPr/>
              <p:nvPr/>
            </p:nvSpPr>
            <p:spPr>
              <a:xfrm rot="5400000">
                <a:off x="2514815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橢圓 72"/>
              <p:cNvSpPr/>
              <p:nvPr/>
            </p:nvSpPr>
            <p:spPr>
              <a:xfrm rot="5400000">
                <a:off x="2837663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橢圓 73"/>
              <p:cNvSpPr/>
              <p:nvPr/>
            </p:nvSpPr>
            <p:spPr>
              <a:xfrm rot="5400000">
                <a:off x="3168170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77" name="群組 76"/>
          <p:cNvGrpSpPr/>
          <p:nvPr/>
        </p:nvGrpSpPr>
        <p:grpSpPr>
          <a:xfrm rot="5400000">
            <a:off x="5173013" y="3625215"/>
            <a:ext cx="603024" cy="368527"/>
            <a:chOff x="1607781" y="4847547"/>
            <a:chExt cx="603024" cy="368527"/>
          </a:xfrm>
        </p:grpSpPr>
        <p:sp>
          <p:nvSpPr>
            <p:cNvPr id="78" name="矩形 77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9" name="群組 78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80" name="橢圓 79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82" name="群組 81"/>
          <p:cNvGrpSpPr/>
          <p:nvPr/>
        </p:nvGrpSpPr>
        <p:grpSpPr>
          <a:xfrm rot="5400000">
            <a:off x="5163500" y="4312686"/>
            <a:ext cx="603024" cy="368527"/>
            <a:chOff x="1607781" y="4847547"/>
            <a:chExt cx="603024" cy="368527"/>
          </a:xfrm>
        </p:grpSpPr>
        <p:sp>
          <p:nvSpPr>
            <p:cNvPr id="83" name="矩形 82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4" name="群組 83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85" name="橢圓 84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橢圓 85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97" name="群組 96"/>
          <p:cNvGrpSpPr/>
          <p:nvPr/>
        </p:nvGrpSpPr>
        <p:grpSpPr>
          <a:xfrm rot="16200000">
            <a:off x="2697854" y="3446435"/>
            <a:ext cx="378040" cy="1290495"/>
            <a:chOff x="2345241" y="3741276"/>
            <a:chExt cx="378040" cy="1290495"/>
          </a:xfrm>
        </p:grpSpPr>
        <p:grpSp>
          <p:nvGrpSpPr>
            <p:cNvPr id="87" name="群組 86"/>
            <p:cNvGrpSpPr/>
            <p:nvPr/>
          </p:nvGrpSpPr>
          <p:grpSpPr>
            <a:xfrm rot="5400000">
              <a:off x="2237506" y="3858524"/>
              <a:ext cx="603024" cy="368527"/>
              <a:chOff x="1607781" y="4847547"/>
              <a:chExt cx="603024" cy="368527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1607781" y="4847547"/>
                <a:ext cx="603024" cy="36852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89" name="群組 88"/>
              <p:cNvGrpSpPr/>
              <p:nvPr/>
            </p:nvGrpSpPr>
            <p:grpSpPr>
              <a:xfrm>
                <a:off x="1645879" y="4928287"/>
                <a:ext cx="516244" cy="212036"/>
                <a:chOff x="1645879" y="4928287"/>
                <a:chExt cx="516244" cy="212036"/>
              </a:xfrm>
            </p:grpSpPr>
            <p:sp>
              <p:nvSpPr>
                <p:cNvPr id="90" name="橢圓 89"/>
                <p:cNvSpPr/>
                <p:nvPr/>
              </p:nvSpPr>
              <p:spPr>
                <a:xfrm>
                  <a:off x="1645879" y="4928288"/>
                  <a:ext cx="212035" cy="2120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橢圓 90"/>
                <p:cNvSpPr/>
                <p:nvPr/>
              </p:nvSpPr>
              <p:spPr>
                <a:xfrm>
                  <a:off x="1950088" y="4928287"/>
                  <a:ext cx="212035" cy="2120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92" name="群組 91"/>
            <p:cNvGrpSpPr/>
            <p:nvPr/>
          </p:nvGrpSpPr>
          <p:grpSpPr>
            <a:xfrm rot="5400000">
              <a:off x="2227993" y="4545995"/>
              <a:ext cx="603024" cy="368527"/>
              <a:chOff x="1607781" y="4847547"/>
              <a:chExt cx="603024" cy="368527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1607781" y="4847547"/>
                <a:ext cx="603024" cy="3685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4" name="群組 93"/>
              <p:cNvGrpSpPr/>
              <p:nvPr/>
            </p:nvGrpSpPr>
            <p:grpSpPr>
              <a:xfrm>
                <a:off x="1645879" y="4928287"/>
                <a:ext cx="516244" cy="212036"/>
                <a:chOff x="1645879" y="4928287"/>
                <a:chExt cx="516244" cy="212036"/>
              </a:xfrm>
            </p:grpSpPr>
            <p:sp>
              <p:nvSpPr>
                <p:cNvPr id="95" name="橢圓 94"/>
                <p:cNvSpPr/>
                <p:nvPr/>
              </p:nvSpPr>
              <p:spPr>
                <a:xfrm>
                  <a:off x="1645879" y="4928288"/>
                  <a:ext cx="212035" cy="212035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6" name="橢圓 95"/>
                <p:cNvSpPr/>
                <p:nvPr/>
              </p:nvSpPr>
              <p:spPr>
                <a:xfrm>
                  <a:off x="1950088" y="4928287"/>
                  <a:ext cx="212035" cy="212035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  <p:sp>
        <p:nvSpPr>
          <p:cNvPr id="99" name="矩形 98"/>
          <p:cNvSpPr/>
          <p:nvPr/>
        </p:nvSpPr>
        <p:spPr>
          <a:xfrm>
            <a:off x="3642934" y="3472638"/>
            <a:ext cx="1431024" cy="13519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pSp>
        <p:nvGrpSpPr>
          <p:cNvPr id="100" name="群組 99"/>
          <p:cNvGrpSpPr/>
          <p:nvPr/>
        </p:nvGrpSpPr>
        <p:grpSpPr>
          <a:xfrm>
            <a:off x="3772233" y="3534497"/>
            <a:ext cx="1210011" cy="553123"/>
            <a:chOff x="2170194" y="3875011"/>
            <a:chExt cx="1210011" cy="553123"/>
          </a:xfrm>
        </p:grpSpPr>
        <p:sp>
          <p:nvSpPr>
            <p:cNvPr id="101" name="橢圓 100"/>
            <p:cNvSpPr/>
            <p:nvPr/>
          </p:nvSpPr>
          <p:spPr>
            <a:xfrm rot="5400000">
              <a:off x="2170194" y="3875011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/>
            <p:cNvSpPr/>
            <p:nvPr/>
          </p:nvSpPr>
          <p:spPr>
            <a:xfrm rot="5400000">
              <a:off x="2493042" y="3875011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/>
            <p:cNvSpPr/>
            <p:nvPr/>
          </p:nvSpPr>
          <p:spPr>
            <a:xfrm rot="5400000">
              <a:off x="2815890" y="3875011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橢圓 103"/>
            <p:cNvSpPr/>
            <p:nvPr/>
          </p:nvSpPr>
          <p:spPr>
            <a:xfrm rot="5400000">
              <a:off x="3146397" y="3875011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橢圓 104"/>
            <p:cNvSpPr/>
            <p:nvPr/>
          </p:nvSpPr>
          <p:spPr>
            <a:xfrm rot="5400000">
              <a:off x="2191967" y="4216099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橢圓 105"/>
            <p:cNvSpPr/>
            <p:nvPr/>
          </p:nvSpPr>
          <p:spPr>
            <a:xfrm rot="5400000">
              <a:off x="2514815" y="4216099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橢圓 106"/>
            <p:cNvSpPr/>
            <p:nvPr/>
          </p:nvSpPr>
          <p:spPr>
            <a:xfrm rot="5400000">
              <a:off x="2837663" y="4216099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橢圓 107"/>
            <p:cNvSpPr/>
            <p:nvPr/>
          </p:nvSpPr>
          <p:spPr>
            <a:xfrm rot="5400000">
              <a:off x="3168170" y="4216099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3794006" y="4179560"/>
            <a:ext cx="1210011" cy="553123"/>
            <a:chOff x="2170194" y="3875011"/>
            <a:chExt cx="1210011" cy="553123"/>
          </a:xfrm>
        </p:grpSpPr>
        <p:sp>
          <p:nvSpPr>
            <p:cNvPr id="110" name="橢圓 109"/>
            <p:cNvSpPr/>
            <p:nvPr/>
          </p:nvSpPr>
          <p:spPr>
            <a:xfrm rot="5400000">
              <a:off x="2170194" y="3875011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橢圓 110"/>
            <p:cNvSpPr/>
            <p:nvPr/>
          </p:nvSpPr>
          <p:spPr>
            <a:xfrm rot="5400000">
              <a:off x="2493042" y="3875011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橢圓 111"/>
            <p:cNvSpPr/>
            <p:nvPr/>
          </p:nvSpPr>
          <p:spPr>
            <a:xfrm rot="5400000">
              <a:off x="2815890" y="3875011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 rot="5400000">
              <a:off x="3146397" y="3875011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 rot="5400000">
              <a:off x="2191967" y="4216099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橢圓 114"/>
            <p:cNvSpPr/>
            <p:nvPr/>
          </p:nvSpPr>
          <p:spPr>
            <a:xfrm rot="5400000">
              <a:off x="2514815" y="4216099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橢圓 115"/>
            <p:cNvSpPr/>
            <p:nvPr/>
          </p:nvSpPr>
          <p:spPr>
            <a:xfrm rot="5400000">
              <a:off x="2837663" y="4216099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 rot="5400000">
              <a:off x="3168170" y="4216099"/>
              <a:ext cx="212035" cy="212035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8" name="矩形 157"/>
          <p:cNvSpPr/>
          <p:nvPr/>
        </p:nvSpPr>
        <p:spPr>
          <a:xfrm>
            <a:off x="2157152" y="3410426"/>
            <a:ext cx="3657665" cy="147582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2151784" y="5015301"/>
            <a:ext cx="3657665" cy="1475822"/>
            <a:chOff x="2154017" y="4870534"/>
            <a:chExt cx="3657665" cy="1475822"/>
          </a:xfrm>
        </p:grpSpPr>
        <p:grpSp>
          <p:nvGrpSpPr>
            <p:cNvPr id="118" name="群組 117"/>
            <p:cNvGrpSpPr/>
            <p:nvPr/>
          </p:nvGrpSpPr>
          <p:grpSpPr>
            <a:xfrm rot="5400000">
              <a:off x="5185888" y="5058489"/>
              <a:ext cx="603024" cy="368527"/>
              <a:chOff x="1607781" y="4847547"/>
              <a:chExt cx="603024" cy="368527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1607781" y="4847547"/>
                <a:ext cx="603024" cy="36852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20" name="群組 119"/>
              <p:cNvGrpSpPr/>
              <p:nvPr/>
            </p:nvGrpSpPr>
            <p:grpSpPr>
              <a:xfrm>
                <a:off x="1645879" y="4928287"/>
                <a:ext cx="516244" cy="212036"/>
                <a:chOff x="1645879" y="4928287"/>
                <a:chExt cx="516244" cy="212036"/>
              </a:xfrm>
            </p:grpSpPr>
            <p:sp>
              <p:nvSpPr>
                <p:cNvPr id="121" name="橢圓 120"/>
                <p:cNvSpPr/>
                <p:nvPr/>
              </p:nvSpPr>
              <p:spPr>
                <a:xfrm>
                  <a:off x="1645879" y="4928288"/>
                  <a:ext cx="212035" cy="2120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橢圓 121"/>
                <p:cNvSpPr/>
                <p:nvPr/>
              </p:nvSpPr>
              <p:spPr>
                <a:xfrm>
                  <a:off x="1950088" y="4928287"/>
                  <a:ext cx="212035" cy="2120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123" name="群組 122"/>
            <p:cNvGrpSpPr/>
            <p:nvPr/>
          </p:nvGrpSpPr>
          <p:grpSpPr>
            <a:xfrm rot="5400000">
              <a:off x="5176375" y="5745960"/>
              <a:ext cx="603024" cy="368527"/>
              <a:chOff x="1607781" y="4847547"/>
              <a:chExt cx="603024" cy="368527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1607781" y="4847547"/>
                <a:ext cx="603024" cy="36852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25" name="群組 124"/>
              <p:cNvGrpSpPr/>
              <p:nvPr/>
            </p:nvGrpSpPr>
            <p:grpSpPr>
              <a:xfrm>
                <a:off x="1645879" y="4928287"/>
                <a:ext cx="516244" cy="212036"/>
                <a:chOff x="1645879" y="4928287"/>
                <a:chExt cx="516244" cy="212036"/>
              </a:xfrm>
            </p:grpSpPr>
            <p:sp>
              <p:nvSpPr>
                <p:cNvPr id="126" name="橢圓 125"/>
                <p:cNvSpPr/>
                <p:nvPr/>
              </p:nvSpPr>
              <p:spPr>
                <a:xfrm>
                  <a:off x="1645879" y="4928288"/>
                  <a:ext cx="212035" cy="212035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7" name="橢圓 126"/>
                <p:cNvSpPr/>
                <p:nvPr/>
              </p:nvSpPr>
              <p:spPr>
                <a:xfrm>
                  <a:off x="1950088" y="4928287"/>
                  <a:ext cx="212035" cy="212035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128" name="群組 127"/>
            <p:cNvGrpSpPr/>
            <p:nvPr/>
          </p:nvGrpSpPr>
          <p:grpSpPr>
            <a:xfrm rot="16200000">
              <a:off x="2710729" y="4879709"/>
              <a:ext cx="378040" cy="1290495"/>
              <a:chOff x="2345241" y="3741276"/>
              <a:chExt cx="378040" cy="1290495"/>
            </a:xfrm>
          </p:grpSpPr>
          <p:grpSp>
            <p:nvGrpSpPr>
              <p:cNvPr id="129" name="群組 128"/>
              <p:cNvGrpSpPr/>
              <p:nvPr/>
            </p:nvGrpSpPr>
            <p:grpSpPr>
              <a:xfrm rot="5400000">
                <a:off x="2237506" y="3858524"/>
                <a:ext cx="603024" cy="368527"/>
                <a:chOff x="1607781" y="4847547"/>
                <a:chExt cx="603024" cy="368527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607781" y="4847547"/>
                  <a:ext cx="603024" cy="368527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36" name="群組 135"/>
                <p:cNvGrpSpPr/>
                <p:nvPr/>
              </p:nvGrpSpPr>
              <p:grpSpPr>
                <a:xfrm>
                  <a:off x="1645879" y="4928287"/>
                  <a:ext cx="516244" cy="212036"/>
                  <a:chOff x="1645879" y="4928287"/>
                  <a:chExt cx="516244" cy="212036"/>
                </a:xfrm>
              </p:grpSpPr>
              <p:sp>
                <p:nvSpPr>
                  <p:cNvPr id="137" name="橢圓 136"/>
                  <p:cNvSpPr/>
                  <p:nvPr/>
                </p:nvSpPr>
                <p:spPr>
                  <a:xfrm>
                    <a:off x="1645879" y="4928288"/>
                    <a:ext cx="212035" cy="2120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38" name="橢圓 137"/>
                  <p:cNvSpPr/>
                  <p:nvPr/>
                </p:nvSpPr>
                <p:spPr>
                  <a:xfrm>
                    <a:off x="1950088" y="4928287"/>
                    <a:ext cx="212035" cy="2120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grpSp>
            <p:nvGrpSpPr>
              <p:cNvPr id="130" name="群組 129"/>
              <p:cNvGrpSpPr/>
              <p:nvPr/>
            </p:nvGrpSpPr>
            <p:grpSpPr>
              <a:xfrm rot="5400000">
                <a:off x="2227993" y="4545995"/>
                <a:ext cx="603024" cy="368527"/>
                <a:chOff x="1607781" y="4847547"/>
                <a:chExt cx="603024" cy="368527"/>
              </a:xfrm>
            </p:grpSpPr>
            <p:sp>
              <p:nvSpPr>
                <p:cNvPr id="131" name="矩形 130"/>
                <p:cNvSpPr/>
                <p:nvPr/>
              </p:nvSpPr>
              <p:spPr>
                <a:xfrm>
                  <a:off x="1607781" y="4847547"/>
                  <a:ext cx="603024" cy="368527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32" name="群組 131"/>
                <p:cNvGrpSpPr/>
                <p:nvPr/>
              </p:nvGrpSpPr>
              <p:grpSpPr>
                <a:xfrm>
                  <a:off x="1645879" y="4928287"/>
                  <a:ext cx="516244" cy="212036"/>
                  <a:chOff x="1645879" y="4928287"/>
                  <a:chExt cx="516244" cy="212036"/>
                </a:xfrm>
              </p:grpSpPr>
              <p:sp>
                <p:nvSpPr>
                  <p:cNvPr id="133" name="橢圓 132"/>
                  <p:cNvSpPr/>
                  <p:nvPr/>
                </p:nvSpPr>
                <p:spPr>
                  <a:xfrm>
                    <a:off x="1645879" y="4928288"/>
                    <a:ext cx="212035" cy="212035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34" name="橢圓 133"/>
                  <p:cNvSpPr/>
                  <p:nvPr/>
                </p:nvSpPr>
                <p:spPr>
                  <a:xfrm>
                    <a:off x="1950088" y="4928287"/>
                    <a:ext cx="212035" cy="212035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</p:grpSp>
        <p:sp>
          <p:nvSpPr>
            <p:cNvPr id="139" name="矩形 138"/>
            <p:cNvSpPr/>
            <p:nvPr/>
          </p:nvSpPr>
          <p:spPr>
            <a:xfrm>
              <a:off x="3655809" y="4905912"/>
              <a:ext cx="1431024" cy="13519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grpSp>
          <p:nvGrpSpPr>
            <p:cNvPr id="140" name="群組 139"/>
            <p:cNvGrpSpPr/>
            <p:nvPr/>
          </p:nvGrpSpPr>
          <p:grpSpPr>
            <a:xfrm>
              <a:off x="3785108" y="4967771"/>
              <a:ext cx="1210011" cy="553123"/>
              <a:chOff x="2170194" y="3875011"/>
              <a:chExt cx="1210011" cy="553123"/>
            </a:xfrm>
          </p:grpSpPr>
          <p:sp>
            <p:nvSpPr>
              <p:cNvPr id="141" name="橢圓 140"/>
              <p:cNvSpPr/>
              <p:nvPr/>
            </p:nvSpPr>
            <p:spPr>
              <a:xfrm rot="5400000">
                <a:off x="2170194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2" name="橢圓 141"/>
              <p:cNvSpPr/>
              <p:nvPr/>
            </p:nvSpPr>
            <p:spPr>
              <a:xfrm rot="5400000">
                <a:off x="2493042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3" name="橢圓 142"/>
              <p:cNvSpPr/>
              <p:nvPr/>
            </p:nvSpPr>
            <p:spPr>
              <a:xfrm rot="5400000">
                <a:off x="2815890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4" name="橢圓 143"/>
              <p:cNvSpPr/>
              <p:nvPr/>
            </p:nvSpPr>
            <p:spPr>
              <a:xfrm rot="5400000">
                <a:off x="3146397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5" name="橢圓 144"/>
              <p:cNvSpPr/>
              <p:nvPr/>
            </p:nvSpPr>
            <p:spPr>
              <a:xfrm rot="5400000">
                <a:off x="2191967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6" name="橢圓 145"/>
              <p:cNvSpPr/>
              <p:nvPr/>
            </p:nvSpPr>
            <p:spPr>
              <a:xfrm rot="5400000">
                <a:off x="2514815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7" name="橢圓 146"/>
              <p:cNvSpPr/>
              <p:nvPr/>
            </p:nvSpPr>
            <p:spPr>
              <a:xfrm rot="5400000">
                <a:off x="2837663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橢圓 147"/>
              <p:cNvSpPr/>
              <p:nvPr/>
            </p:nvSpPr>
            <p:spPr>
              <a:xfrm rot="5400000">
                <a:off x="3168170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9" name="群組 148"/>
            <p:cNvGrpSpPr/>
            <p:nvPr/>
          </p:nvGrpSpPr>
          <p:grpSpPr>
            <a:xfrm>
              <a:off x="3806881" y="5612834"/>
              <a:ext cx="1210011" cy="553123"/>
              <a:chOff x="2170194" y="3875011"/>
              <a:chExt cx="1210011" cy="553123"/>
            </a:xfrm>
          </p:grpSpPr>
          <p:sp>
            <p:nvSpPr>
              <p:cNvPr id="150" name="橢圓 149"/>
              <p:cNvSpPr/>
              <p:nvPr/>
            </p:nvSpPr>
            <p:spPr>
              <a:xfrm rot="5400000">
                <a:off x="2170194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橢圓 150"/>
              <p:cNvSpPr/>
              <p:nvPr/>
            </p:nvSpPr>
            <p:spPr>
              <a:xfrm rot="5400000">
                <a:off x="2493042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2" name="橢圓 151"/>
              <p:cNvSpPr/>
              <p:nvPr/>
            </p:nvSpPr>
            <p:spPr>
              <a:xfrm rot="5400000">
                <a:off x="2815890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橢圓 152"/>
              <p:cNvSpPr/>
              <p:nvPr/>
            </p:nvSpPr>
            <p:spPr>
              <a:xfrm rot="5400000">
                <a:off x="3146397" y="3875011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4" name="橢圓 153"/>
              <p:cNvSpPr/>
              <p:nvPr/>
            </p:nvSpPr>
            <p:spPr>
              <a:xfrm rot="5400000">
                <a:off x="2191967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5" name="橢圓 154"/>
              <p:cNvSpPr/>
              <p:nvPr/>
            </p:nvSpPr>
            <p:spPr>
              <a:xfrm rot="5400000">
                <a:off x="2514815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橢圓 155"/>
              <p:cNvSpPr/>
              <p:nvPr/>
            </p:nvSpPr>
            <p:spPr>
              <a:xfrm rot="5400000">
                <a:off x="2837663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7" name="橢圓 156"/>
              <p:cNvSpPr/>
              <p:nvPr/>
            </p:nvSpPr>
            <p:spPr>
              <a:xfrm rot="5400000">
                <a:off x="3168170" y="4216099"/>
                <a:ext cx="212035" cy="212035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9" name="矩形 158"/>
            <p:cNvSpPr/>
            <p:nvPr/>
          </p:nvSpPr>
          <p:spPr>
            <a:xfrm>
              <a:off x="2154017" y="4870534"/>
              <a:ext cx="3657665" cy="14758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0" name="文字方塊 159"/>
          <p:cNvSpPr txBox="1"/>
          <p:nvPr/>
        </p:nvSpPr>
        <p:spPr>
          <a:xfrm>
            <a:off x="5899641" y="4662719"/>
            <a:ext cx="566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p:grpSp>
        <p:nvGrpSpPr>
          <p:cNvPr id="161" name="群組 160"/>
          <p:cNvGrpSpPr/>
          <p:nvPr/>
        </p:nvGrpSpPr>
        <p:grpSpPr>
          <a:xfrm rot="5400000">
            <a:off x="531182" y="4694860"/>
            <a:ext cx="603024" cy="368527"/>
            <a:chOff x="1607781" y="4847547"/>
            <a:chExt cx="603024" cy="368527"/>
          </a:xfrm>
        </p:grpSpPr>
        <p:sp>
          <p:nvSpPr>
            <p:cNvPr id="162" name="矩形 161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3" name="群組 162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164" name="橢圓 163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5" name="橢圓 164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1101782" y="4670804"/>
                <a:ext cx="77996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782" y="4670804"/>
                <a:ext cx="779963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5712852" y="3902308"/>
            <a:ext cx="318267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2641317" y="4327959"/>
            <a:ext cx="433832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4108794" y="3908947"/>
            <a:ext cx="50935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384031" y="3359087"/>
                <a:ext cx="1502783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1" y="3359087"/>
                <a:ext cx="1502783" cy="9380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79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5" grpId="0"/>
      <p:bldP spid="99" grpId="0" animBg="1"/>
      <p:bldP spid="158" grpId="0" animBg="1"/>
      <p:bldP spid="160" grpId="0"/>
      <p:bldP spid="166" grpId="0"/>
      <p:bldP spid="3" grpId="0" animBg="1"/>
      <p:bldP spid="167" grpId="0" animBg="1"/>
      <p:bldP spid="168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94389" y="1759890"/>
            <a:ext cx="7350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5-class sentiment classification ( -- , - , 0 , + , ++ )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401925"/>
            <a:ext cx="7691438" cy="38414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76400" y="6243404"/>
            <a:ext cx="626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Demo: </a:t>
            </a:r>
            <a:r>
              <a:rPr lang="zh-TW" altLang="en-US" dirty="0"/>
              <a:t>http://nlp.stanford.edu:8080/sentiment/rntnDemo.html</a:t>
            </a:r>
          </a:p>
        </p:txBody>
      </p:sp>
    </p:spTree>
    <p:extLst>
      <p:ext uri="{BB962C8B-B14F-4D97-AF65-F5344CB8AC3E}">
        <p14:creationId xmlns:p14="http://schemas.microsoft.com/office/powerpoint/2010/main" val="186987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62404" y="5149800"/>
            <a:ext cx="8020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Richard, et al. "Recursive deep models for semantic compositionality over a sentiment treebank."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conference on empirical methods in natural language processing (EMNLP)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. Vol. 1631. 2013.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547443"/>
            <a:ext cx="4200929" cy="22072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2407098"/>
            <a:ext cx="3800475" cy="234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69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1851062" y="4614755"/>
            <a:ext cx="684662" cy="6242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15994" y="1364491"/>
            <a:ext cx="1958965" cy="53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</a:t>
            </a:r>
            <a:endParaRPr lang="zh-TW" altLang="en-US" sz="2400" dirty="0"/>
          </a:p>
        </p:txBody>
      </p:sp>
      <p:cxnSp>
        <p:nvCxnSpPr>
          <p:cNvPr id="8" name="直線單箭頭接點 7"/>
          <p:cNvCxnSpPr>
            <a:cxnSpLocks/>
            <a:stCxn id="187" idx="0"/>
          </p:cNvCxnSpPr>
          <p:nvPr/>
        </p:nvCxnSpPr>
        <p:spPr>
          <a:xfrm flipV="1">
            <a:off x="5185961" y="1868622"/>
            <a:ext cx="874072" cy="2782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cxnSpLocks/>
            <a:stCxn id="179" idx="0"/>
          </p:cNvCxnSpPr>
          <p:nvPr/>
        </p:nvCxnSpPr>
        <p:spPr>
          <a:xfrm flipH="1" flipV="1">
            <a:off x="6780054" y="1883266"/>
            <a:ext cx="854614" cy="2566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8350" y="72738"/>
            <a:ext cx="58462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Matrix-Vector Recursive Network</a:t>
            </a:r>
            <a:endParaRPr lang="zh-TW" altLang="en-US" sz="3200" b="1" i="1" u="sng" dirty="0"/>
          </a:p>
        </p:txBody>
      </p:sp>
      <p:grpSp>
        <p:nvGrpSpPr>
          <p:cNvPr id="206" name="群組 205"/>
          <p:cNvGrpSpPr/>
          <p:nvPr/>
        </p:nvGrpSpPr>
        <p:grpSpPr>
          <a:xfrm>
            <a:off x="260314" y="975086"/>
            <a:ext cx="3716568" cy="1474294"/>
            <a:chOff x="333221" y="1076329"/>
            <a:chExt cx="3716568" cy="1474294"/>
          </a:xfrm>
        </p:grpSpPr>
        <p:sp>
          <p:nvSpPr>
            <p:cNvPr id="18" name="矩形 17"/>
            <p:cNvSpPr/>
            <p:nvPr/>
          </p:nvSpPr>
          <p:spPr>
            <a:xfrm>
              <a:off x="1185038" y="1076329"/>
              <a:ext cx="2070100" cy="36852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1323145" y="1157070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1627354" y="1157069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1967204" y="1157070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2271413" y="1157069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2611263" y="1157071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2915472" y="1157070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右大括弧 18"/>
            <p:cNvSpPr/>
            <p:nvPr/>
          </p:nvSpPr>
          <p:spPr>
            <a:xfrm rot="5400000" flipV="1">
              <a:off x="1480045" y="1216322"/>
              <a:ext cx="193986" cy="577542"/>
            </a:xfrm>
            <a:prstGeom prst="rightBrace">
              <a:avLst>
                <a:gd name="adj1" fmla="val 80055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右大括弧 19"/>
            <p:cNvSpPr/>
            <p:nvPr/>
          </p:nvSpPr>
          <p:spPr>
            <a:xfrm rot="5400000" flipV="1">
              <a:off x="2482516" y="863184"/>
              <a:ext cx="193986" cy="1269083"/>
            </a:xfrm>
            <a:prstGeom prst="rightBrace">
              <a:avLst>
                <a:gd name="adj1" fmla="val 80055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33221" y="1717214"/>
              <a:ext cx="1453803" cy="830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TW" sz="2400" dirty="0"/>
                <a:t>inherent meaning</a:t>
              </a:r>
              <a:endParaRPr lang="zh-TW" altLang="en-US" sz="2400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1993189" y="1719626"/>
              <a:ext cx="2056600" cy="83099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TW" sz="2400" dirty="0"/>
                <a:t>how it changes the others</a:t>
              </a:r>
              <a:endParaRPr lang="zh-TW" altLang="en-US" sz="24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793409" y="5986081"/>
            <a:ext cx="2070100" cy="368527"/>
            <a:chOff x="830759" y="3588674"/>
            <a:chExt cx="2070100" cy="368527"/>
          </a:xfrm>
        </p:grpSpPr>
        <p:sp>
          <p:nvSpPr>
            <p:cNvPr id="23" name="矩形 22"/>
            <p:cNvSpPr/>
            <p:nvPr/>
          </p:nvSpPr>
          <p:spPr>
            <a:xfrm>
              <a:off x="830759" y="3588674"/>
              <a:ext cx="2070100" cy="36852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968866" y="3669415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1273075" y="3669414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1612925" y="3669415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1917134" y="3669414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2256984" y="3669416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2561193" y="3669415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5159566" y="5993448"/>
            <a:ext cx="2070100" cy="368527"/>
            <a:chOff x="830759" y="3588674"/>
            <a:chExt cx="2070100" cy="368527"/>
          </a:xfrm>
        </p:grpSpPr>
        <p:sp>
          <p:nvSpPr>
            <p:cNvPr id="32" name="矩形 31"/>
            <p:cNvSpPr/>
            <p:nvPr/>
          </p:nvSpPr>
          <p:spPr>
            <a:xfrm>
              <a:off x="830759" y="3588674"/>
              <a:ext cx="2070100" cy="3685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968866" y="3669415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1273075" y="3669414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1612925" y="3669415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1917134" y="3669414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2256984" y="3669416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2561193" y="3669415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1179254" y="6313616"/>
            <a:ext cx="1298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not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545411" y="6320984"/>
            <a:ext cx="1298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good</a:t>
            </a:r>
            <a:endParaRPr lang="zh-TW" altLang="en-US" sz="2400" dirty="0"/>
          </a:p>
        </p:txBody>
      </p:sp>
      <p:grpSp>
        <p:nvGrpSpPr>
          <p:cNvPr id="60" name="群組 59"/>
          <p:cNvGrpSpPr/>
          <p:nvPr/>
        </p:nvGrpSpPr>
        <p:grpSpPr>
          <a:xfrm rot="5400000">
            <a:off x="839509" y="4738566"/>
            <a:ext cx="603024" cy="368527"/>
            <a:chOff x="1607781" y="4847547"/>
            <a:chExt cx="603024" cy="368527"/>
          </a:xfrm>
        </p:grpSpPr>
        <p:sp>
          <p:nvSpPr>
            <p:cNvPr id="43" name="矩形 42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9" name="群組 58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44" name="橢圓 43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橢圓 44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50" name="群組 49"/>
          <p:cNvGrpSpPr/>
          <p:nvPr/>
        </p:nvGrpSpPr>
        <p:grpSpPr>
          <a:xfrm>
            <a:off x="1949014" y="4667951"/>
            <a:ext cx="516244" cy="504812"/>
            <a:chOff x="3002438" y="4390102"/>
            <a:chExt cx="516244" cy="504812"/>
          </a:xfrm>
        </p:grpSpPr>
        <p:sp>
          <p:nvSpPr>
            <p:cNvPr id="46" name="橢圓 45"/>
            <p:cNvSpPr/>
            <p:nvPr/>
          </p:nvSpPr>
          <p:spPr>
            <a:xfrm>
              <a:off x="3002438" y="4390103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3306647" y="4390102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3002438" y="4682879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3306647" y="4682878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2" name="右大括弧 51"/>
          <p:cNvSpPr/>
          <p:nvPr/>
        </p:nvSpPr>
        <p:spPr>
          <a:xfrm rot="16200000" flipV="1">
            <a:off x="1003577" y="5549265"/>
            <a:ext cx="284380" cy="603985"/>
          </a:xfrm>
          <a:prstGeom prst="rightBrace">
            <a:avLst>
              <a:gd name="adj1" fmla="val 8005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右大括弧 52"/>
          <p:cNvSpPr/>
          <p:nvPr/>
        </p:nvSpPr>
        <p:spPr>
          <a:xfrm rot="16200000" flipV="1">
            <a:off x="2052797" y="5175369"/>
            <a:ext cx="284380" cy="1337043"/>
          </a:xfrm>
          <a:prstGeom prst="rightBrace">
            <a:avLst>
              <a:gd name="adj1" fmla="val 8005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單箭頭接點 54"/>
          <p:cNvCxnSpPr/>
          <p:nvPr/>
        </p:nvCxnSpPr>
        <p:spPr>
          <a:xfrm flipV="1">
            <a:off x="2186070" y="5240505"/>
            <a:ext cx="0" cy="468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1140772" y="5240505"/>
            <a:ext cx="0" cy="468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1323523" y="4720419"/>
                <a:ext cx="31562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523" y="4720419"/>
                <a:ext cx="315622" cy="369332"/>
              </a:xfrm>
              <a:prstGeom prst="rect">
                <a:avLst/>
              </a:prstGeom>
              <a:blipFill>
                <a:blip r:embed="rId3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2560739" y="4737537"/>
                <a:ext cx="31562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39" y="4737537"/>
                <a:ext cx="315622" cy="369332"/>
              </a:xfrm>
              <a:prstGeom prst="rect">
                <a:avLst/>
              </a:prstGeom>
              <a:blipFill>
                <a:blip r:embed="rId4"/>
                <a:stretch>
                  <a:fillRect l="-13462" r="-1538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/>
          <p:cNvSpPr/>
          <p:nvPr/>
        </p:nvSpPr>
        <p:spPr>
          <a:xfrm>
            <a:off x="6234547" y="4653279"/>
            <a:ext cx="684662" cy="6242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7" name="群組 76"/>
          <p:cNvGrpSpPr/>
          <p:nvPr/>
        </p:nvGrpSpPr>
        <p:grpSpPr>
          <a:xfrm rot="5400000">
            <a:off x="5222994" y="4777090"/>
            <a:ext cx="603024" cy="368527"/>
            <a:chOff x="1607781" y="4847547"/>
            <a:chExt cx="603024" cy="368527"/>
          </a:xfrm>
        </p:grpSpPr>
        <p:sp>
          <p:nvSpPr>
            <p:cNvPr id="78" name="矩形 77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9" name="群組 78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80" name="橢圓 79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82" name="群組 81"/>
          <p:cNvGrpSpPr/>
          <p:nvPr/>
        </p:nvGrpSpPr>
        <p:grpSpPr>
          <a:xfrm>
            <a:off x="6332499" y="4706475"/>
            <a:ext cx="516244" cy="504812"/>
            <a:chOff x="3002438" y="4390102"/>
            <a:chExt cx="516244" cy="504812"/>
          </a:xfrm>
        </p:grpSpPr>
        <p:sp>
          <p:nvSpPr>
            <p:cNvPr id="83" name="橢圓 82"/>
            <p:cNvSpPr/>
            <p:nvPr/>
          </p:nvSpPr>
          <p:spPr>
            <a:xfrm>
              <a:off x="3002438" y="4390103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/>
            <p:cNvSpPr/>
            <p:nvPr/>
          </p:nvSpPr>
          <p:spPr>
            <a:xfrm>
              <a:off x="3306647" y="4390102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>
              <a:off x="3002438" y="4682879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3306647" y="4682878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7" name="右大括弧 86"/>
          <p:cNvSpPr/>
          <p:nvPr/>
        </p:nvSpPr>
        <p:spPr>
          <a:xfrm rot="16200000" flipV="1">
            <a:off x="5387062" y="5587789"/>
            <a:ext cx="284380" cy="603985"/>
          </a:xfrm>
          <a:prstGeom prst="rightBrace">
            <a:avLst>
              <a:gd name="adj1" fmla="val 8005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右大括弧 87"/>
          <p:cNvSpPr/>
          <p:nvPr/>
        </p:nvSpPr>
        <p:spPr>
          <a:xfrm rot="16200000" flipV="1">
            <a:off x="6436282" y="5213893"/>
            <a:ext cx="284380" cy="1337043"/>
          </a:xfrm>
          <a:prstGeom prst="rightBrace">
            <a:avLst>
              <a:gd name="adj1" fmla="val 8005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9" name="直線單箭頭接點 88"/>
          <p:cNvCxnSpPr/>
          <p:nvPr/>
        </p:nvCxnSpPr>
        <p:spPr>
          <a:xfrm flipV="1">
            <a:off x="6569555" y="5279029"/>
            <a:ext cx="0" cy="468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5524257" y="5279029"/>
            <a:ext cx="0" cy="468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5707008" y="4758943"/>
                <a:ext cx="31562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008" y="4758943"/>
                <a:ext cx="315622" cy="369332"/>
              </a:xfrm>
              <a:prstGeom prst="rect">
                <a:avLst/>
              </a:prstGeom>
              <a:blipFill>
                <a:blip r:embed="rId5"/>
                <a:stretch>
                  <a:fillRect l="-11538" r="-9615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6944224" y="4776061"/>
                <a:ext cx="31562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224" y="4776061"/>
                <a:ext cx="315622" cy="369332"/>
              </a:xfrm>
              <a:prstGeom prst="rect">
                <a:avLst/>
              </a:prstGeom>
              <a:blipFill>
                <a:blip r:embed="rId6"/>
                <a:stretch>
                  <a:fillRect l="-15385" r="-1538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群組 92"/>
          <p:cNvGrpSpPr/>
          <p:nvPr/>
        </p:nvGrpSpPr>
        <p:grpSpPr>
          <a:xfrm rot="5400000">
            <a:off x="1059220" y="3028753"/>
            <a:ext cx="603024" cy="368527"/>
            <a:chOff x="1607781" y="4847547"/>
            <a:chExt cx="603024" cy="368527"/>
          </a:xfrm>
        </p:grpSpPr>
        <p:sp>
          <p:nvSpPr>
            <p:cNvPr id="94" name="矩形 93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5" name="群組 94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96" name="橢圓 95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98" name="矩形 97"/>
          <p:cNvSpPr/>
          <p:nvPr/>
        </p:nvSpPr>
        <p:spPr>
          <a:xfrm>
            <a:off x="407851" y="2882423"/>
            <a:ext cx="684662" cy="6242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9" name="群組 98"/>
          <p:cNvGrpSpPr/>
          <p:nvPr/>
        </p:nvGrpSpPr>
        <p:grpSpPr>
          <a:xfrm>
            <a:off x="505803" y="2935619"/>
            <a:ext cx="516244" cy="504812"/>
            <a:chOff x="3002438" y="4390102"/>
            <a:chExt cx="516244" cy="504812"/>
          </a:xfrm>
        </p:grpSpPr>
        <p:sp>
          <p:nvSpPr>
            <p:cNvPr id="100" name="橢圓 99"/>
            <p:cNvSpPr/>
            <p:nvPr/>
          </p:nvSpPr>
          <p:spPr>
            <a:xfrm>
              <a:off x="3002438" y="4390103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橢圓 100"/>
            <p:cNvSpPr/>
            <p:nvPr/>
          </p:nvSpPr>
          <p:spPr>
            <a:xfrm>
              <a:off x="3306647" y="4390102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橢圓 101"/>
            <p:cNvSpPr/>
            <p:nvPr/>
          </p:nvSpPr>
          <p:spPr>
            <a:xfrm>
              <a:off x="3002438" y="4682879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/>
            <p:cNvSpPr/>
            <p:nvPr/>
          </p:nvSpPr>
          <p:spPr>
            <a:xfrm>
              <a:off x="3306647" y="4682878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4" name="群組 103"/>
          <p:cNvGrpSpPr/>
          <p:nvPr/>
        </p:nvGrpSpPr>
        <p:grpSpPr>
          <a:xfrm rot="5400000">
            <a:off x="1035193" y="3716224"/>
            <a:ext cx="603024" cy="368527"/>
            <a:chOff x="1607781" y="4847547"/>
            <a:chExt cx="603024" cy="368527"/>
          </a:xfrm>
        </p:grpSpPr>
        <p:sp>
          <p:nvSpPr>
            <p:cNvPr id="105" name="矩形 104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6" name="群組 105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107" name="橢圓 106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8" name="橢圓 107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09" name="矩形 108"/>
          <p:cNvSpPr/>
          <p:nvPr/>
        </p:nvSpPr>
        <p:spPr>
          <a:xfrm>
            <a:off x="394941" y="3584077"/>
            <a:ext cx="684662" cy="6242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0" name="群組 109"/>
          <p:cNvGrpSpPr/>
          <p:nvPr/>
        </p:nvGrpSpPr>
        <p:grpSpPr>
          <a:xfrm>
            <a:off x="492893" y="3637273"/>
            <a:ext cx="516244" cy="504812"/>
            <a:chOff x="3002438" y="4390102"/>
            <a:chExt cx="516244" cy="504812"/>
          </a:xfrm>
        </p:grpSpPr>
        <p:sp>
          <p:nvSpPr>
            <p:cNvPr id="111" name="橢圓 110"/>
            <p:cNvSpPr/>
            <p:nvPr/>
          </p:nvSpPr>
          <p:spPr>
            <a:xfrm>
              <a:off x="3002438" y="4390103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橢圓 111"/>
            <p:cNvSpPr/>
            <p:nvPr/>
          </p:nvSpPr>
          <p:spPr>
            <a:xfrm>
              <a:off x="3306647" y="4390102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>
              <a:off x="3002438" y="4682879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3306647" y="4682878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5" name="文字方塊 114"/>
          <p:cNvSpPr txBox="1"/>
          <p:nvPr/>
        </p:nvSpPr>
        <p:spPr>
          <a:xfrm>
            <a:off x="100054" y="4927234"/>
            <a:ext cx="854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Zero?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6915145" y="5051645"/>
            <a:ext cx="114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Identity?</a:t>
            </a:r>
            <a:endParaRPr lang="zh-TW" altLang="en-US" sz="24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3587766" y="4597013"/>
            <a:ext cx="168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Informative?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2586172" y="5001599"/>
                <a:ext cx="1689967" cy="708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/>
                  <a:t>?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172" y="5001599"/>
                <a:ext cx="1689967" cy="708143"/>
              </a:xfrm>
              <a:prstGeom prst="rect">
                <a:avLst/>
              </a:prstGeom>
              <a:blipFill>
                <a:blip r:embed="rId7"/>
                <a:stretch>
                  <a:fillRect r="-2888" b="-17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群組 118"/>
          <p:cNvGrpSpPr/>
          <p:nvPr/>
        </p:nvGrpSpPr>
        <p:grpSpPr>
          <a:xfrm rot="5400000">
            <a:off x="1979689" y="3051273"/>
            <a:ext cx="603024" cy="368527"/>
            <a:chOff x="1607781" y="4847547"/>
            <a:chExt cx="603024" cy="368527"/>
          </a:xfrm>
        </p:grpSpPr>
        <p:sp>
          <p:nvSpPr>
            <p:cNvPr id="120" name="矩形 119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1" name="群組 120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122" name="橢圓 121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3" name="橢圓 122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24" name="群組 123"/>
          <p:cNvGrpSpPr/>
          <p:nvPr/>
        </p:nvGrpSpPr>
        <p:grpSpPr>
          <a:xfrm rot="5400000">
            <a:off x="1977193" y="3708008"/>
            <a:ext cx="603024" cy="368527"/>
            <a:chOff x="1607781" y="4847547"/>
            <a:chExt cx="603024" cy="368527"/>
          </a:xfrm>
        </p:grpSpPr>
        <p:sp>
          <p:nvSpPr>
            <p:cNvPr id="125" name="矩形 124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6" name="群組 125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127" name="橢圓 126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" name="橢圓 127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29" name="群組 128"/>
          <p:cNvGrpSpPr/>
          <p:nvPr/>
        </p:nvGrpSpPr>
        <p:grpSpPr>
          <a:xfrm rot="5400000">
            <a:off x="5171078" y="3437761"/>
            <a:ext cx="603024" cy="368527"/>
            <a:chOff x="1607781" y="4847547"/>
            <a:chExt cx="603024" cy="368527"/>
          </a:xfrm>
        </p:grpSpPr>
        <p:sp>
          <p:nvSpPr>
            <p:cNvPr id="130" name="矩形 129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1" name="群組 130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132" name="橢圓 131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3" name="橢圓 132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39" name="文字方塊 138"/>
          <p:cNvSpPr txBox="1"/>
          <p:nvPr/>
        </p:nvSpPr>
        <p:spPr>
          <a:xfrm>
            <a:off x="1491140" y="2975655"/>
            <a:ext cx="62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140" name="文字方塊 139"/>
          <p:cNvSpPr txBox="1"/>
          <p:nvPr/>
        </p:nvSpPr>
        <p:spPr>
          <a:xfrm>
            <a:off x="1484245" y="3654863"/>
            <a:ext cx="62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grpSp>
        <p:nvGrpSpPr>
          <p:cNvPr id="153" name="群組 152"/>
          <p:cNvGrpSpPr/>
          <p:nvPr/>
        </p:nvGrpSpPr>
        <p:grpSpPr>
          <a:xfrm>
            <a:off x="2682810" y="3289396"/>
            <a:ext cx="2326598" cy="665256"/>
            <a:chOff x="3252841" y="3199347"/>
            <a:chExt cx="2326598" cy="665256"/>
          </a:xfrm>
        </p:grpSpPr>
        <p:sp>
          <p:nvSpPr>
            <p:cNvPr id="151" name="矩形 150"/>
            <p:cNvSpPr/>
            <p:nvPr/>
          </p:nvSpPr>
          <p:spPr>
            <a:xfrm>
              <a:off x="3728206" y="3199347"/>
              <a:ext cx="1096653" cy="66525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字方塊 151"/>
                <p:cNvSpPr txBox="1"/>
                <p:nvPr/>
              </p:nvSpPr>
              <p:spPr>
                <a:xfrm>
                  <a:off x="3252841" y="3288667"/>
                  <a:ext cx="232659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52" name="文字方塊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841" y="3288667"/>
                  <a:ext cx="232659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4" name="文字方塊 153"/>
          <p:cNvSpPr txBox="1"/>
          <p:nvPr/>
        </p:nvSpPr>
        <p:spPr>
          <a:xfrm>
            <a:off x="4788640" y="3318556"/>
            <a:ext cx="62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155" name="矩形 154"/>
          <p:cNvSpPr/>
          <p:nvPr/>
        </p:nvSpPr>
        <p:spPr>
          <a:xfrm>
            <a:off x="7149814" y="2948383"/>
            <a:ext cx="684662" cy="6242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6" name="群組 155"/>
          <p:cNvGrpSpPr/>
          <p:nvPr/>
        </p:nvGrpSpPr>
        <p:grpSpPr>
          <a:xfrm>
            <a:off x="7247766" y="3001579"/>
            <a:ext cx="516244" cy="504812"/>
            <a:chOff x="3002438" y="4390102"/>
            <a:chExt cx="516244" cy="504812"/>
          </a:xfrm>
        </p:grpSpPr>
        <p:sp>
          <p:nvSpPr>
            <p:cNvPr id="157" name="橢圓 156"/>
            <p:cNvSpPr/>
            <p:nvPr/>
          </p:nvSpPr>
          <p:spPr>
            <a:xfrm>
              <a:off x="3002438" y="4390103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8" name="橢圓 157"/>
            <p:cNvSpPr/>
            <p:nvPr/>
          </p:nvSpPr>
          <p:spPr>
            <a:xfrm>
              <a:off x="3306647" y="4390102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橢圓 158"/>
            <p:cNvSpPr/>
            <p:nvPr/>
          </p:nvSpPr>
          <p:spPr>
            <a:xfrm>
              <a:off x="3002438" y="4682879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0" name="橢圓 159"/>
            <p:cNvSpPr/>
            <p:nvPr/>
          </p:nvSpPr>
          <p:spPr>
            <a:xfrm>
              <a:off x="3306647" y="4682878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1" name="矩形 160"/>
          <p:cNvSpPr/>
          <p:nvPr/>
        </p:nvSpPr>
        <p:spPr>
          <a:xfrm>
            <a:off x="7136904" y="3650037"/>
            <a:ext cx="684662" cy="6242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2" name="群組 161"/>
          <p:cNvGrpSpPr/>
          <p:nvPr/>
        </p:nvGrpSpPr>
        <p:grpSpPr>
          <a:xfrm>
            <a:off x="7234856" y="3703233"/>
            <a:ext cx="516244" cy="504812"/>
            <a:chOff x="3002438" y="4390102"/>
            <a:chExt cx="516244" cy="504812"/>
          </a:xfrm>
        </p:grpSpPr>
        <p:sp>
          <p:nvSpPr>
            <p:cNvPr id="163" name="橢圓 162"/>
            <p:cNvSpPr/>
            <p:nvPr/>
          </p:nvSpPr>
          <p:spPr>
            <a:xfrm>
              <a:off x="3002438" y="4390103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4" name="橢圓 163"/>
            <p:cNvSpPr/>
            <p:nvPr/>
          </p:nvSpPr>
          <p:spPr>
            <a:xfrm>
              <a:off x="3306647" y="4390102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/>
            <p:cNvSpPr/>
            <p:nvPr/>
          </p:nvSpPr>
          <p:spPr>
            <a:xfrm>
              <a:off x="3002438" y="4682879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6" name="橢圓 165"/>
            <p:cNvSpPr/>
            <p:nvPr/>
          </p:nvSpPr>
          <p:spPr>
            <a:xfrm>
              <a:off x="3306647" y="4682878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7" name="矩形 166"/>
          <p:cNvSpPr/>
          <p:nvPr/>
        </p:nvSpPr>
        <p:spPr>
          <a:xfrm>
            <a:off x="6005382" y="3280861"/>
            <a:ext cx="1096653" cy="66525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M</a:t>
            </a:r>
            <a:endParaRPr lang="zh-TW" altLang="en-US" sz="2400" baseline="-250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7733719" y="3310280"/>
            <a:ext cx="62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169" name="矩形 168"/>
          <p:cNvSpPr/>
          <p:nvPr/>
        </p:nvSpPr>
        <p:spPr>
          <a:xfrm>
            <a:off x="8184852" y="3306659"/>
            <a:ext cx="684662" cy="6242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70" name="群組 169"/>
          <p:cNvGrpSpPr/>
          <p:nvPr/>
        </p:nvGrpSpPr>
        <p:grpSpPr>
          <a:xfrm>
            <a:off x="8282804" y="3359855"/>
            <a:ext cx="516244" cy="504812"/>
            <a:chOff x="3002438" y="4390102"/>
            <a:chExt cx="516244" cy="504812"/>
          </a:xfrm>
        </p:grpSpPr>
        <p:sp>
          <p:nvSpPr>
            <p:cNvPr id="171" name="橢圓 170"/>
            <p:cNvSpPr/>
            <p:nvPr/>
          </p:nvSpPr>
          <p:spPr>
            <a:xfrm>
              <a:off x="3002438" y="4390103"/>
              <a:ext cx="212035" cy="2120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橢圓 171"/>
            <p:cNvSpPr/>
            <p:nvPr/>
          </p:nvSpPr>
          <p:spPr>
            <a:xfrm>
              <a:off x="3306647" y="4390102"/>
              <a:ext cx="212035" cy="2120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橢圓 172"/>
            <p:cNvSpPr/>
            <p:nvPr/>
          </p:nvSpPr>
          <p:spPr>
            <a:xfrm>
              <a:off x="3002438" y="4682879"/>
              <a:ext cx="212035" cy="2120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橢圓 173"/>
            <p:cNvSpPr/>
            <p:nvPr/>
          </p:nvSpPr>
          <p:spPr>
            <a:xfrm>
              <a:off x="3306647" y="4682878"/>
              <a:ext cx="212035" cy="21203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5" name="矩形 174"/>
          <p:cNvSpPr/>
          <p:nvPr/>
        </p:nvSpPr>
        <p:spPr>
          <a:xfrm>
            <a:off x="98350" y="2758944"/>
            <a:ext cx="8900507" cy="2988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箭號: 向下 175"/>
          <p:cNvSpPr/>
          <p:nvPr/>
        </p:nvSpPr>
        <p:spPr>
          <a:xfrm flipV="1">
            <a:off x="8376419" y="2841785"/>
            <a:ext cx="315481" cy="4245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箭號: 向下 176"/>
          <p:cNvSpPr/>
          <p:nvPr/>
        </p:nvSpPr>
        <p:spPr>
          <a:xfrm flipV="1">
            <a:off x="5295054" y="2833831"/>
            <a:ext cx="315481" cy="4245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78" name="群組 177"/>
          <p:cNvGrpSpPr/>
          <p:nvPr/>
        </p:nvGrpSpPr>
        <p:grpSpPr>
          <a:xfrm>
            <a:off x="6599618" y="2139950"/>
            <a:ext cx="2070100" cy="368527"/>
            <a:chOff x="830759" y="3588674"/>
            <a:chExt cx="2070100" cy="368527"/>
          </a:xfrm>
        </p:grpSpPr>
        <p:sp>
          <p:nvSpPr>
            <p:cNvPr id="179" name="矩形 178"/>
            <p:cNvSpPr/>
            <p:nvPr/>
          </p:nvSpPr>
          <p:spPr>
            <a:xfrm>
              <a:off x="830759" y="3588674"/>
              <a:ext cx="2070100" cy="3685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968866" y="3669415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橢圓 180"/>
            <p:cNvSpPr/>
            <p:nvPr/>
          </p:nvSpPr>
          <p:spPr>
            <a:xfrm>
              <a:off x="1273075" y="3669414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橢圓 181"/>
            <p:cNvSpPr/>
            <p:nvPr/>
          </p:nvSpPr>
          <p:spPr>
            <a:xfrm>
              <a:off x="1612925" y="3669415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橢圓 182"/>
            <p:cNvSpPr/>
            <p:nvPr/>
          </p:nvSpPr>
          <p:spPr>
            <a:xfrm>
              <a:off x="1917134" y="3669414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4" name="橢圓 183"/>
            <p:cNvSpPr/>
            <p:nvPr/>
          </p:nvSpPr>
          <p:spPr>
            <a:xfrm>
              <a:off x="2256984" y="3669416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5" name="橢圓 184"/>
            <p:cNvSpPr/>
            <p:nvPr/>
          </p:nvSpPr>
          <p:spPr>
            <a:xfrm>
              <a:off x="2561193" y="3669415"/>
              <a:ext cx="212035" cy="21203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6" name="群組 185"/>
          <p:cNvGrpSpPr/>
          <p:nvPr/>
        </p:nvGrpSpPr>
        <p:grpSpPr>
          <a:xfrm>
            <a:off x="4150911" y="2146888"/>
            <a:ext cx="2070100" cy="368527"/>
            <a:chOff x="830759" y="3588674"/>
            <a:chExt cx="2070100" cy="368527"/>
          </a:xfrm>
        </p:grpSpPr>
        <p:sp>
          <p:nvSpPr>
            <p:cNvPr id="187" name="矩形 186"/>
            <p:cNvSpPr/>
            <p:nvPr/>
          </p:nvSpPr>
          <p:spPr>
            <a:xfrm>
              <a:off x="830759" y="3588674"/>
              <a:ext cx="2070100" cy="36852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橢圓 187"/>
            <p:cNvSpPr/>
            <p:nvPr/>
          </p:nvSpPr>
          <p:spPr>
            <a:xfrm>
              <a:off x="968866" y="3669415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橢圓 188"/>
            <p:cNvSpPr/>
            <p:nvPr/>
          </p:nvSpPr>
          <p:spPr>
            <a:xfrm>
              <a:off x="1273075" y="3669414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橢圓 189"/>
            <p:cNvSpPr/>
            <p:nvPr/>
          </p:nvSpPr>
          <p:spPr>
            <a:xfrm>
              <a:off x="1612925" y="3669415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橢圓 190"/>
            <p:cNvSpPr/>
            <p:nvPr/>
          </p:nvSpPr>
          <p:spPr>
            <a:xfrm>
              <a:off x="1917134" y="3669414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橢圓 191"/>
            <p:cNvSpPr/>
            <p:nvPr/>
          </p:nvSpPr>
          <p:spPr>
            <a:xfrm>
              <a:off x="2256984" y="3669416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橢圓 192"/>
            <p:cNvSpPr/>
            <p:nvPr/>
          </p:nvSpPr>
          <p:spPr>
            <a:xfrm>
              <a:off x="2561193" y="3669415"/>
              <a:ext cx="212035" cy="212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6" name="群組 195"/>
          <p:cNvGrpSpPr/>
          <p:nvPr/>
        </p:nvGrpSpPr>
        <p:grpSpPr>
          <a:xfrm>
            <a:off x="5355252" y="739305"/>
            <a:ext cx="2070100" cy="368527"/>
            <a:chOff x="830759" y="3588674"/>
            <a:chExt cx="2070100" cy="368527"/>
          </a:xfrm>
        </p:grpSpPr>
        <p:sp>
          <p:nvSpPr>
            <p:cNvPr id="197" name="矩形 196"/>
            <p:cNvSpPr/>
            <p:nvPr/>
          </p:nvSpPr>
          <p:spPr>
            <a:xfrm>
              <a:off x="830759" y="3588674"/>
              <a:ext cx="2070100" cy="3685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8" name="橢圓 197"/>
            <p:cNvSpPr/>
            <p:nvPr/>
          </p:nvSpPr>
          <p:spPr>
            <a:xfrm>
              <a:off x="968866" y="3669415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9" name="橢圓 198"/>
            <p:cNvSpPr/>
            <p:nvPr/>
          </p:nvSpPr>
          <p:spPr>
            <a:xfrm>
              <a:off x="1273075" y="3669414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1612925" y="3669415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1" name="橢圓 200"/>
            <p:cNvSpPr/>
            <p:nvPr/>
          </p:nvSpPr>
          <p:spPr>
            <a:xfrm>
              <a:off x="1917134" y="3669414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2" name="橢圓 201"/>
            <p:cNvSpPr/>
            <p:nvPr/>
          </p:nvSpPr>
          <p:spPr>
            <a:xfrm>
              <a:off x="2256984" y="3669416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橢圓 202"/>
            <p:cNvSpPr/>
            <p:nvPr/>
          </p:nvSpPr>
          <p:spPr>
            <a:xfrm>
              <a:off x="2561193" y="3669415"/>
              <a:ext cx="212035" cy="212035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" name="直線單箭頭接點 9"/>
          <p:cNvCxnSpPr>
            <a:cxnSpLocks/>
          </p:cNvCxnSpPr>
          <p:nvPr/>
        </p:nvCxnSpPr>
        <p:spPr>
          <a:xfrm flipH="1" flipV="1">
            <a:off x="6390302" y="1062791"/>
            <a:ext cx="5175" cy="330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群組 193"/>
          <p:cNvGrpSpPr/>
          <p:nvPr/>
        </p:nvGrpSpPr>
        <p:grpSpPr>
          <a:xfrm rot="5400000">
            <a:off x="4250208" y="3056937"/>
            <a:ext cx="603024" cy="368527"/>
            <a:chOff x="1607781" y="4847547"/>
            <a:chExt cx="603024" cy="368527"/>
          </a:xfrm>
        </p:grpSpPr>
        <p:sp>
          <p:nvSpPr>
            <p:cNvPr id="195" name="矩形 194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04" name="群組 203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205" name="橢圓 204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7" name="橢圓 206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208" name="群組 207"/>
          <p:cNvGrpSpPr/>
          <p:nvPr/>
        </p:nvGrpSpPr>
        <p:grpSpPr>
          <a:xfrm rot="5400000">
            <a:off x="4247712" y="3713672"/>
            <a:ext cx="603024" cy="368527"/>
            <a:chOff x="1607781" y="4847547"/>
            <a:chExt cx="603024" cy="368527"/>
          </a:xfrm>
        </p:grpSpPr>
        <p:sp>
          <p:nvSpPr>
            <p:cNvPr id="209" name="矩形 208"/>
            <p:cNvSpPr/>
            <p:nvPr/>
          </p:nvSpPr>
          <p:spPr>
            <a:xfrm>
              <a:off x="1607781" y="4847547"/>
              <a:ext cx="603024" cy="36852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10" name="群組 209"/>
            <p:cNvGrpSpPr/>
            <p:nvPr/>
          </p:nvGrpSpPr>
          <p:grpSpPr>
            <a:xfrm>
              <a:off x="1645879" y="4928287"/>
              <a:ext cx="516244" cy="212036"/>
              <a:chOff x="1645879" y="4928287"/>
              <a:chExt cx="516244" cy="212036"/>
            </a:xfrm>
          </p:grpSpPr>
          <p:sp>
            <p:nvSpPr>
              <p:cNvPr id="211" name="橢圓 210"/>
              <p:cNvSpPr/>
              <p:nvPr/>
            </p:nvSpPr>
            <p:spPr>
              <a:xfrm>
                <a:off x="1645879" y="4928288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2" name="橢圓 211"/>
              <p:cNvSpPr/>
              <p:nvPr/>
            </p:nvSpPr>
            <p:spPr>
              <a:xfrm>
                <a:off x="1950088" y="4928287"/>
                <a:ext cx="212035" cy="212035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529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0" grpId="0"/>
      <p:bldP spid="41" grpId="0"/>
      <p:bldP spid="52" grpId="0" animBg="1"/>
      <p:bldP spid="53" grpId="0" animBg="1"/>
      <p:bldP spid="57" grpId="0"/>
      <p:bldP spid="58" grpId="0"/>
      <p:bldP spid="76" grpId="0" animBg="1"/>
      <p:bldP spid="87" grpId="0" animBg="1"/>
      <p:bldP spid="88" grpId="0" animBg="1"/>
      <p:bldP spid="91" grpId="0"/>
      <p:bldP spid="92" grpId="0"/>
      <p:bldP spid="98" grpId="0" animBg="1"/>
      <p:bldP spid="109" grpId="0" animBg="1"/>
      <p:bldP spid="115" grpId="0"/>
      <p:bldP spid="116" grpId="0"/>
      <p:bldP spid="117" grpId="0"/>
      <p:bldP spid="118" grpId="0"/>
      <p:bldP spid="139" grpId="0"/>
      <p:bldP spid="140" grpId="0"/>
      <p:bldP spid="154" grpId="0"/>
      <p:bldP spid="155" grpId="0" animBg="1"/>
      <p:bldP spid="161" grpId="0" animBg="1"/>
      <p:bldP spid="167" grpId="0" animBg="1"/>
      <p:bldP spid="168" grpId="0"/>
      <p:bldP spid="169" grpId="0" animBg="1"/>
      <p:bldP spid="175" grpId="0" animBg="1"/>
      <p:bldP spid="176" grpId="0" animBg="1"/>
      <p:bldP spid="17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Tree LSTM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43449" y="246454"/>
            <a:ext cx="7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t-1</a:t>
            </a:r>
            <a:endParaRPr lang="zh-TW" altLang="en-US" sz="2400" baseline="30000" dirty="0"/>
          </a:p>
        </p:txBody>
      </p:sp>
      <p:sp>
        <p:nvSpPr>
          <p:cNvPr id="5" name="矩形 4"/>
          <p:cNvSpPr/>
          <p:nvPr/>
        </p:nvSpPr>
        <p:spPr>
          <a:xfrm>
            <a:off x="6134843" y="2595456"/>
            <a:ext cx="437694" cy="10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6" name="矩形 5"/>
          <p:cNvSpPr/>
          <p:nvPr/>
        </p:nvSpPr>
        <p:spPr>
          <a:xfrm>
            <a:off x="5764233" y="909954"/>
            <a:ext cx="1178914" cy="94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LSTM</a:t>
            </a:r>
            <a:endParaRPr lang="zh-TW" altLang="en-US" sz="2400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6353690" y="1858591"/>
            <a:ext cx="0" cy="685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243449" y="1518655"/>
            <a:ext cx="720000" cy="108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</a:t>
            </a:r>
            <a:r>
              <a:rPr lang="en-US" altLang="zh-TW" sz="2400" baseline="30000" dirty="0"/>
              <a:t>t-1</a:t>
            </a:r>
            <a:endParaRPr lang="zh-TW" altLang="en-US" sz="2400" baseline="30000" dirty="0"/>
          </a:p>
        </p:txBody>
      </p:sp>
      <p:cxnSp>
        <p:nvCxnSpPr>
          <p:cNvPr id="16" name="直線單箭頭接點 15"/>
          <p:cNvCxnSpPr>
            <a:cxnSpLocks/>
            <a:stCxn id="4" idx="3"/>
            <a:endCxn id="6" idx="1"/>
          </p:cNvCxnSpPr>
          <p:nvPr/>
        </p:nvCxnSpPr>
        <p:spPr>
          <a:xfrm>
            <a:off x="4963449" y="786454"/>
            <a:ext cx="800784" cy="5978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stCxn id="13" idx="3"/>
            <a:endCxn id="6" idx="1"/>
          </p:cNvCxnSpPr>
          <p:nvPr/>
        </p:nvCxnSpPr>
        <p:spPr>
          <a:xfrm flipV="1">
            <a:off x="4963449" y="1384273"/>
            <a:ext cx="800784" cy="674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795350" y="252780"/>
            <a:ext cx="720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h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4" name="矩形 23"/>
          <p:cNvSpPr/>
          <p:nvPr/>
        </p:nvSpPr>
        <p:spPr>
          <a:xfrm>
            <a:off x="7795350" y="1524981"/>
            <a:ext cx="720000" cy="108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m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cxnSp>
        <p:nvCxnSpPr>
          <p:cNvPr id="25" name="直線單箭頭接點 24"/>
          <p:cNvCxnSpPr>
            <a:cxnSpLocks/>
            <a:endCxn id="23" idx="1"/>
          </p:cNvCxnSpPr>
          <p:nvPr/>
        </p:nvCxnSpPr>
        <p:spPr>
          <a:xfrm flipV="1">
            <a:off x="6943147" y="792780"/>
            <a:ext cx="852203" cy="591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  <a:stCxn id="6" idx="3"/>
            <a:endCxn id="24" idx="1"/>
          </p:cNvCxnSpPr>
          <p:nvPr/>
        </p:nvCxnSpPr>
        <p:spPr>
          <a:xfrm>
            <a:off x="6943147" y="1384273"/>
            <a:ext cx="852203" cy="680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08343" y="6051909"/>
            <a:ext cx="1240836" cy="5400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1" name="矩形 30"/>
          <p:cNvSpPr/>
          <p:nvPr/>
        </p:nvSpPr>
        <p:spPr>
          <a:xfrm>
            <a:off x="1803315" y="6051909"/>
            <a:ext cx="1240836" cy="5400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2" name="矩形 31"/>
          <p:cNvSpPr/>
          <p:nvPr/>
        </p:nvSpPr>
        <p:spPr>
          <a:xfrm>
            <a:off x="4730297" y="6056385"/>
            <a:ext cx="1240836" cy="5400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3" name="矩形 32"/>
          <p:cNvSpPr/>
          <p:nvPr/>
        </p:nvSpPr>
        <p:spPr>
          <a:xfrm>
            <a:off x="3298287" y="6068934"/>
            <a:ext cx="1240836" cy="5400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4" name="矩形 33"/>
          <p:cNvSpPr/>
          <p:nvPr/>
        </p:nvSpPr>
        <p:spPr>
          <a:xfrm>
            <a:off x="2578002" y="4489865"/>
            <a:ext cx="1178914" cy="948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LSTM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1803315" y="3396940"/>
            <a:ext cx="1240836" cy="5400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6" name="矩形 35"/>
          <p:cNvSpPr/>
          <p:nvPr/>
        </p:nvSpPr>
        <p:spPr>
          <a:xfrm>
            <a:off x="3298287" y="3396940"/>
            <a:ext cx="1240836" cy="54008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796362" y="1421462"/>
            <a:ext cx="3595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0000FF"/>
                </a:solidFill>
              </a:rPr>
              <a:t>Typical LSTM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15453" y="2212288"/>
            <a:ext cx="243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0000FF"/>
                </a:solidFill>
              </a:rPr>
              <a:t>Tree LSTM</a:t>
            </a:r>
            <a:endParaRPr lang="zh-TW" altLang="en-US" sz="2800" b="1" i="1" u="sng" dirty="0">
              <a:solidFill>
                <a:srgbClr val="0000FF"/>
              </a:solidFill>
            </a:endParaRPr>
          </a:p>
        </p:txBody>
      </p:sp>
      <p:sp>
        <p:nvSpPr>
          <p:cNvPr id="45" name="箭號: 向右 44"/>
          <p:cNvSpPr/>
          <p:nvPr/>
        </p:nvSpPr>
        <p:spPr>
          <a:xfrm>
            <a:off x="3690950" y="1435600"/>
            <a:ext cx="412401" cy="4463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/>
          <p:cNvSpPr/>
          <p:nvPr/>
        </p:nvSpPr>
        <p:spPr>
          <a:xfrm rot="5400000">
            <a:off x="1007430" y="2744959"/>
            <a:ext cx="412401" cy="4463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單箭頭接點 46"/>
          <p:cNvCxnSpPr>
            <a:cxnSpLocks/>
            <a:endCxn id="34" idx="2"/>
          </p:cNvCxnSpPr>
          <p:nvPr/>
        </p:nvCxnSpPr>
        <p:spPr>
          <a:xfrm flipV="1">
            <a:off x="990479" y="5438502"/>
            <a:ext cx="2176980" cy="6134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cxnSpLocks/>
            <a:endCxn id="34" idx="2"/>
          </p:cNvCxnSpPr>
          <p:nvPr/>
        </p:nvCxnSpPr>
        <p:spPr>
          <a:xfrm flipV="1">
            <a:off x="2445407" y="5438502"/>
            <a:ext cx="722052" cy="6219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  <a:endCxn id="34" idx="2"/>
          </p:cNvCxnSpPr>
          <p:nvPr/>
        </p:nvCxnSpPr>
        <p:spPr>
          <a:xfrm flipH="1" flipV="1">
            <a:off x="3167459" y="5438502"/>
            <a:ext cx="739552" cy="6134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  <a:endCxn id="34" idx="2"/>
          </p:cNvCxnSpPr>
          <p:nvPr/>
        </p:nvCxnSpPr>
        <p:spPr>
          <a:xfrm flipH="1" flipV="1">
            <a:off x="3167459" y="5438502"/>
            <a:ext cx="2157400" cy="631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  <a:endCxn id="35" idx="2"/>
          </p:cNvCxnSpPr>
          <p:nvPr/>
        </p:nvCxnSpPr>
        <p:spPr>
          <a:xfrm flipH="1" flipV="1">
            <a:off x="2423733" y="3937027"/>
            <a:ext cx="753014" cy="5528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cxnSpLocks/>
            <a:stCxn id="34" idx="0"/>
            <a:endCxn id="36" idx="2"/>
          </p:cNvCxnSpPr>
          <p:nvPr/>
        </p:nvCxnSpPr>
        <p:spPr>
          <a:xfrm flipV="1">
            <a:off x="3167459" y="3937027"/>
            <a:ext cx="751246" cy="5528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251302" y="5969934"/>
            <a:ext cx="2890301" cy="70625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3236679" y="5978502"/>
            <a:ext cx="2890301" cy="70625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1722308" y="3316545"/>
            <a:ext cx="2890301" cy="70625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" name="圖片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08" y="3874615"/>
            <a:ext cx="2551379" cy="23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7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 animBg="1"/>
      <p:bldP spid="23" grpId="0" animBg="1"/>
      <p:bldP spid="2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3" grpId="0"/>
      <p:bldP spid="44" grpId="0"/>
      <p:bldP spid="45" grpId="0" animBg="1"/>
      <p:bldP spid="46" grpId="0" animBg="1"/>
      <p:bldP spid="69" grpId="0" animBg="1"/>
      <p:bldP spid="70" grpId="0" animBg="1"/>
      <p:bldP spid="7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/>
          <p:cNvGrpSpPr/>
          <p:nvPr/>
        </p:nvGrpSpPr>
        <p:grpSpPr>
          <a:xfrm>
            <a:off x="5796629" y="2079797"/>
            <a:ext cx="1411864" cy="777446"/>
            <a:chOff x="5732728" y="2358607"/>
            <a:chExt cx="1411864" cy="777446"/>
          </a:xfrm>
        </p:grpSpPr>
        <p:cxnSp>
          <p:nvCxnSpPr>
            <p:cNvPr id="20" name="直線單箭頭接點 19"/>
            <p:cNvCxnSpPr/>
            <p:nvPr/>
          </p:nvCxnSpPr>
          <p:spPr>
            <a:xfrm flipV="1">
              <a:off x="5732728" y="2358607"/>
              <a:ext cx="0" cy="7774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V="1">
              <a:off x="6085694" y="2358607"/>
              <a:ext cx="0" cy="7774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/>
            <p:nvPr/>
          </p:nvCxnSpPr>
          <p:spPr>
            <a:xfrm flipV="1">
              <a:off x="6438660" y="2358607"/>
              <a:ext cx="0" cy="7774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 flipV="1">
              <a:off x="6791626" y="2358607"/>
              <a:ext cx="0" cy="7774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/>
            <p:nvPr/>
          </p:nvCxnSpPr>
          <p:spPr>
            <a:xfrm flipV="1">
              <a:off x="7144592" y="2358607"/>
              <a:ext cx="0" cy="7774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Sentence relatedness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92458" y="2550397"/>
            <a:ext cx="4495800" cy="1181102"/>
            <a:chOff x="3071812" y="2328862"/>
            <a:chExt cx="4495800" cy="118110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1887" y="2328862"/>
              <a:ext cx="3895725" cy="117157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1812" y="2547939"/>
              <a:ext cx="600075" cy="962025"/>
            </a:xfrm>
            <a:prstGeom prst="rect">
              <a:avLst/>
            </a:prstGeom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24" y="3755116"/>
            <a:ext cx="2258223" cy="3226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92061" y="2550183"/>
            <a:ext cx="1827212" cy="71792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5400862" y="3268111"/>
            <a:ext cx="837311" cy="48700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047" y="3755115"/>
            <a:ext cx="2258223" cy="322603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 flipH="1" flipV="1">
            <a:off x="6887921" y="3258227"/>
            <a:ext cx="771164" cy="52520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244338" y="5981267"/>
            <a:ext cx="225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 1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639955" y="5969470"/>
            <a:ext cx="225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Sentence 2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4436140" y="4423531"/>
            <a:ext cx="1880830" cy="118971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Recursive Neural Network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6788899" y="4391597"/>
            <a:ext cx="1880830" cy="118971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Recursive Neural Network</a:t>
            </a:r>
            <a:endParaRPr lang="zh-TW" altLang="en-US" sz="24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5376555" y="5554114"/>
            <a:ext cx="0" cy="44558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7769067" y="5573274"/>
            <a:ext cx="0" cy="44558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5371728" y="3977949"/>
            <a:ext cx="0" cy="44558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7729314" y="3961699"/>
            <a:ext cx="0" cy="44558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92458" y="454972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Tai, Kai Sheng, Richard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and Christopher D. Manning. "Improved semantic representations from tree-structured long short-term memory networks." </a:t>
            </a:r>
            <a:r>
              <a:rPr lang="en-US" altLang="zh-TW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arXiv:1503.00075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(2015).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45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Spatial Transformer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transform an image/feature map</a:t>
            </a:r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34619975"/>
                  </p:ext>
                </p:extLst>
              </p:nvPr>
            </p:nvGraphicFramePr>
            <p:xfrm>
              <a:off x="476339" y="2894744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34619975"/>
                  </p:ext>
                </p:extLst>
              </p:nvPr>
            </p:nvGraphicFramePr>
            <p:xfrm>
              <a:off x="476339" y="2894744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62" t="-1075" r="-104124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200000" t="-1075" r="-306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62" t="-101075" r="-104124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200000" t="-101075" r="-306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62" t="-201075" r="-104124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200000" t="-201075" r="-306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4"/>
          <p:cNvSpPr txBox="1"/>
          <p:nvPr/>
        </p:nvSpPr>
        <p:spPr>
          <a:xfrm>
            <a:off x="601559" y="2433079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l-1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2070297"/>
                  </p:ext>
                </p:extLst>
              </p:nvPr>
            </p:nvGraphicFramePr>
            <p:xfrm>
              <a:off x="2573081" y="2894744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52070297"/>
                  </p:ext>
                </p:extLst>
              </p:nvPr>
            </p:nvGraphicFramePr>
            <p:xfrm>
              <a:off x="2573081" y="2894744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62" t="-1075" r="-104124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0000" t="-1075" r="-306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62" t="-101075" r="-104124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0000" t="-101075" r="-306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62" t="-201075" r="-104124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0000" t="-201075" r="-306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字方塊 6"/>
          <p:cNvSpPr txBox="1"/>
          <p:nvPr/>
        </p:nvSpPr>
        <p:spPr>
          <a:xfrm>
            <a:off x="2698301" y="2433079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2687411"/>
                  </p:ext>
                </p:extLst>
              </p:nvPr>
            </p:nvGraphicFramePr>
            <p:xfrm>
              <a:off x="4878586" y="292124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2687411"/>
                  </p:ext>
                </p:extLst>
              </p:nvPr>
            </p:nvGraphicFramePr>
            <p:xfrm>
              <a:off x="4878586" y="292124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文字方塊 8"/>
          <p:cNvSpPr txBox="1"/>
          <p:nvPr/>
        </p:nvSpPr>
        <p:spPr>
          <a:xfrm>
            <a:off x="5003806" y="2459583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l-1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43299106"/>
                  </p:ext>
                </p:extLst>
              </p:nvPr>
            </p:nvGraphicFramePr>
            <p:xfrm>
              <a:off x="6982628" y="292124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43299106"/>
                  </p:ext>
                </p:extLst>
              </p:nvPr>
            </p:nvGraphicFramePr>
            <p:xfrm>
              <a:off x="6982628" y="292124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文字方塊 10"/>
          <p:cNvSpPr txBox="1"/>
          <p:nvPr/>
        </p:nvSpPr>
        <p:spPr>
          <a:xfrm>
            <a:off x="7107848" y="2459583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</a:t>
            </a:r>
            <a:endParaRPr lang="zh-TW" altLang="en-US" sz="2400" dirty="0"/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>
            <a:off x="2136369" y="3225217"/>
            <a:ext cx="1720013" cy="5433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2136369" y="3803903"/>
            <a:ext cx="1720013" cy="5433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>
            <a:off x="6538617" y="3382913"/>
            <a:ext cx="1720013" cy="969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5954429" y="3168516"/>
            <a:ext cx="2304201" cy="600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5310506" y="3052938"/>
            <a:ext cx="29481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76602" y="5169421"/>
            <a:ext cx="1559767" cy="961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28" name="箭號: 向下 27"/>
          <p:cNvSpPr/>
          <p:nvPr/>
        </p:nvSpPr>
        <p:spPr>
          <a:xfrm>
            <a:off x="1110546" y="4655627"/>
            <a:ext cx="516835" cy="44746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下 28"/>
          <p:cNvSpPr/>
          <p:nvPr/>
        </p:nvSpPr>
        <p:spPr>
          <a:xfrm rot="12356081">
            <a:off x="2325910" y="4237821"/>
            <a:ext cx="516835" cy="14165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982956" y="5215011"/>
            <a:ext cx="1559767" cy="961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31" name="箭號: 向下 30"/>
          <p:cNvSpPr/>
          <p:nvPr/>
        </p:nvSpPr>
        <p:spPr>
          <a:xfrm>
            <a:off x="5516900" y="4701217"/>
            <a:ext cx="516835" cy="44746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下 31"/>
          <p:cNvSpPr/>
          <p:nvPr/>
        </p:nvSpPr>
        <p:spPr>
          <a:xfrm rot="12356081">
            <a:off x="6732264" y="4283411"/>
            <a:ext cx="516835" cy="141659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2666320" y="4919770"/>
            <a:ext cx="186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Control the connection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087243" y="4911882"/>
            <a:ext cx="186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Control the connection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22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Batch </a:t>
            </a:r>
            <a:br>
              <a:rPr lang="en-US" altLang="zh-TW" dirty="0"/>
            </a:br>
            <a:r>
              <a:rPr lang="en-US" altLang="zh-TW" dirty="0"/>
              <a:t>Normalization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4084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215"/>
            <a:ext cx="9144000" cy="52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1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https://img.mengniang.org/common/thumb/6/67/6770373.jpg/250px-67703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61" y="4644611"/>
            <a:ext cx="830826" cy="83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Transformation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7763" y="1507353"/>
            <a:ext cx="56336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Expansion, Compression, Translation</a:t>
            </a:r>
            <a:endParaRPr lang="zh-TW" altLang="en-US" sz="2800" b="1" i="1" u="sng" dirty="0"/>
          </a:p>
        </p:txBody>
      </p:sp>
      <p:pic>
        <p:nvPicPr>
          <p:cNvPr id="6" name="Picture 2" descr="https://img.mengniang.org/common/thumb/6/67/6770373.jpg/250px-67703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99" y="344194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接點 6"/>
          <p:cNvCxnSpPr>
            <a:cxnSpLocks/>
            <a:endCxn id="6" idx="3"/>
          </p:cNvCxnSpPr>
          <p:nvPr/>
        </p:nvCxnSpPr>
        <p:spPr>
          <a:xfrm flipV="1">
            <a:off x="1063699" y="4161943"/>
            <a:ext cx="144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>
            <a:cxnSpLocks/>
            <a:stCxn id="6" idx="2"/>
            <a:endCxn id="6" idx="0"/>
          </p:cNvCxnSpPr>
          <p:nvPr/>
        </p:nvCxnSpPr>
        <p:spPr>
          <a:xfrm flipV="1">
            <a:off x="1783699" y="3441943"/>
            <a:ext cx="0" cy="14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cxnSpLocks/>
          </p:cNvCxnSpPr>
          <p:nvPr/>
        </p:nvCxnSpPr>
        <p:spPr>
          <a:xfrm flipH="1" flipV="1">
            <a:off x="1542661" y="3916308"/>
            <a:ext cx="257176" cy="2528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1438657" y="3827529"/>
            <a:ext cx="116115" cy="1161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24" y="2244166"/>
            <a:ext cx="1619250" cy="1666875"/>
          </a:xfrm>
          <a:prstGeom prst="rect">
            <a:avLst/>
          </a:prstGeom>
        </p:spPr>
      </p:pic>
      <p:cxnSp>
        <p:nvCxnSpPr>
          <p:cNvPr id="22" name="直線接點 21"/>
          <p:cNvCxnSpPr>
            <a:cxnSpLocks/>
          </p:cNvCxnSpPr>
          <p:nvPr/>
        </p:nvCxnSpPr>
        <p:spPr>
          <a:xfrm>
            <a:off x="6506124" y="3077603"/>
            <a:ext cx="1619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cxnSpLocks/>
          </p:cNvCxnSpPr>
          <p:nvPr/>
        </p:nvCxnSpPr>
        <p:spPr>
          <a:xfrm flipV="1">
            <a:off x="7331001" y="2246777"/>
            <a:ext cx="0" cy="16369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</p:cNvCxnSpPr>
          <p:nvPr/>
        </p:nvCxnSpPr>
        <p:spPr>
          <a:xfrm flipH="1" flipV="1">
            <a:off x="6789975" y="2527550"/>
            <a:ext cx="513848" cy="51177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6673860" y="2411435"/>
            <a:ext cx="116115" cy="1161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44285" y="3391150"/>
                <a:ext cx="422077" cy="709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5" y="3391150"/>
                <a:ext cx="422077" cy="709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050383" y="2127857"/>
                <a:ext cx="422077" cy="799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383" y="2127857"/>
                <a:ext cx="422077" cy="799386"/>
              </a:xfrm>
              <a:prstGeom prst="rect">
                <a:avLst/>
              </a:prstGeom>
              <a:blipFill>
                <a:blip r:embed="rId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向右箭號 15"/>
          <p:cNvSpPr/>
          <p:nvPr/>
        </p:nvSpPr>
        <p:spPr>
          <a:xfrm>
            <a:off x="3411978" y="3167810"/>
            <a:ext cx="1605908" cy="5805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082744" y="2453534"/>
                <a:ext cx="3796744" cy="7070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44" y="2453534"/>
                <a:ext cx="3796744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向右箭號 15"/>
          <p:cNvSpPr/>
          <p:nvPr/>
        </p:nvSpPr>
        <p:spPr>
          <a:xfrm flipV="1">
            <a:off x="3411978" y="4782956"/>
            <a:ext cx="1605908" cy="5805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接點 40"/>
          <p:cNvCxnSpPr>
            <a:cxnSpLocks/>
          </p:cNvCxnSpPr>
          <p:nvPr/>
        </p:nvCxnSpPr>
        <p:spPr>
          <a:xfrm>
            <a:off x="6494198" y="5475436"/>
            <a:ext cx="1619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cxnSpLocks/>
          </p:cNvCxnSpPr>
          <p:nvPr/>
        </p:nvCxnSpPr>
        <p:spPr>
          <a:xfrm flipV="1">
            <a:off x="7319075" y="4644610"/>
            <a:ext cx="0" cy="16369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6038457" y="4525690"/>
                <a:ext cx="422077" cy="799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57" y="4525690"/>
                <a:ext cx="422077" cy="799386"/>
              </a:xfrm>
              <a:prstGeom prst="rect">
                <a:avLst/>
              </a:prstGeom>
              <a:blipFill>
                <a:blip r:embed="rId7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/>
          <p:cNvCxnSpPr>
            <a:cxnSpLocks/>
          </p:cNvCxnSpPr>
          <p:nvPr/>
        </p:nvCxnSpPr>
        <p:spPr>
          <a:xfrm flipV="1">
            <a:off x="7303823" y="4991259"/>
            <a:ext cx="177282" cy="4683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/>
          <p:cNvSpPr/>
          <p:nvPr/>
        </p:nvSpPr>
        <p:spPr>
          <a:xfrm>
            <a:off x="7481209" y="4885851"/>
            <a:ext cx="116115" cy="1161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6506124" y="4644610"/>
            <a:ext cx="1619250" cy="16369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1819519" y="4915120"/>
            <a:ext cx="37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2742170" y="3581072"/>
            <a:ext cx="37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右大括弧 53"/>
          <p:cNvSpPr/>
          <p:nvPr/>
        </p:nvSpPr>
        <p:spPr>
          <a:xfrm>
            <a:off x="2540922" y="3471417"/>
            <a:ext cx="167584" cy="687226"/>
          </a:xfrm>
          <a:prstGeom prst="rightBrace">
            <a:avLst>
              <a:gd name="adj1" fmla="val 5001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右大括弧 54"/>
          <p:cNvSpPr/>
          <p:nvPr/>
        </p:nvSpPr>
        <p:spPr>
          <a:xfrm rot="5400000">
            <a:off x="2059907" y="4547467"/>
            <a:ext cx="167584" cy="720000"/>
          </a:xfrm>
          <a:prstGeom prst="rightBrace">
            <a:avLst>
              <a:gd name="adj1" fmla="val 5001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1661986" y="5390043"/>
                <a:ext cx="4997568" cy="7070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86" y="5390043"/>
                <a:ext cx="4997568" cy="7070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46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1" grpId="0" animBg="1"/>
      <p:bldP spid="33" grpId="0"/>
      <p:bldP spid="35" grpId="0"/>
      <p:bldP spid="36" grpId="0" animBg="1"/>
      <p:bldP spid="37" grpId="0"/>
      <p:bldP spid="38" grpId="0" animBg="1"/>
      <p:bldP spid="45" grpId="0"/>
      <p:bldP spid="49" grpId="0" animBg="1"/>
      <p:bldP spid="51" grpId="0" animBg="1"/>
      <p:bldP spid="52" grpId="0"/>
      <p:bldP spid="53" grpId="0"/>
      <p:bldP spid="54" grpId="0" animBg="1"/>
      <p:bldP spid="55" grpId="0" animBg="1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「涼宮春日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59854">
            <a:off x="5936560" y="3608557"/>
            <a:ext cx="2245414" cy="256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Transformation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1" u="sng" dirty="0"/>
              <a:t>Rotation</a:t>
            </a:r>
            <a:endParaRPr lang="zh-TW" altLang="en-US" b="1" i="1" u="sng" dirty="0"/>
          </a:p>
        </p:txBody>
      </p:sp>
      <p:sp>
        <p:nvSpPr>
          <p:cNvPr id="5" name="矩形 4"/>
          <p:cNvSpPr/>
          <p:nvPr/>
        </p:nvSpPr>
        <p:spPr>
          <a:xfrm>
            <a:off x="6102626" y="41960"/>
            <a:ext cx="3041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https://home.gamer.com.tw/creationDetail.php?sn=792585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985164" y="3487676"/>
            <a:ext cx="2709154" cy="2738731"/>
            <a:chOff x="1043591" y="2893443"/>
            <a:chExt cx="2709154" cy="2738731"/>
          </a:xfrm>
        </p:grpSpPr>
        <p:pic>
          <p:nvPicPr>
            <p:cNvPr id="4098" name="Picture 2" descr="「涼宮春日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078" y="3068916"/>
              <a:ext cx="2245414" cy="2563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043591" y="2893443"/>
              <a:ext cx="2709154" cy="27387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向右箭號 15"/>
          <p:cNvSpPr/>
          <p:nvPr/>
        </p:nvSpPr>
        <p:spPr>
          <a:xfrm flipV="1">
            <a:off x="3895073" y="4355262"/>
            <a:ext cx="1628079" cy="5805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cxnSpLocks/>
          </p:cNvCxnSpPr>
          <p:nvPr/>
        </p:nvCxnSpPr>
        <p:spPr>
          <a:xfrm>
            <a:off x="985164" y="4901950"/>
            <a:ext cx="27091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cxnSpLocks/>
          </p:cNvCxnSpPr>
          <p:nvPr/>
        </p:nvCxnSpPr>
        <p:spPr>
          <a:xfrm flipV="1">
            <a:off x="2358791" y="3461950"/>
            <a:ext cx="0" cy="27644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cxnSpLocks/>
          </p:cNvCxnSpPr>
          <p:nvPr/>
        </p:nvCxnSpPr>
        <p:spPr>
          <a:xfrm>
            <a:off x="5667375" y="4927676"/>
            <a:ext cx="27091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cxnSpLocks/>
          </p:cNvCxnSpPr>
          <p:nvPr/>
        </p:nvCxnSpPr>
        <p:spPr>
          <a:xfrm flipH="1" flipV="1">
            <a:off x="2075128" y="4363893"/>
            <a:ext cx="279710" cy="506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/>
          <p:cNvSpPr/>
          <p:nvPr/>
        </p:nvSpPr>
        <p:spPr>
          <a:xfrm>
            <a:off x="1989929" y="4247778"/>
            <a:ext cx="116115" cy="1161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40967" y="3499707"/>
                <a:ext cx="422077" cy="709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967" y="3499707"/>
                <a:ext cx="422077" cy="709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886425" y="3464030"/>
                <a:ext cx="422077" cy="799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25" y="3464030"/>
                <a:ext cx="422077" cy="799386"/>
              </a:xfrm>
              <a:prstGeom prst="rect">
                <a:avLst/>
              </a:prstGeom>
              <a:blipFill>
                <a:blip r:embed="rId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cxnSpLocks/>
            <a:endCxn id="26" idx="6"/>
          </p:cNvCxnSpPr>
          <p:nvPr/>
        </p:nvCxnSpPr>
        <p:spPr>
          <a:xfrm flipH="1" flipV="1">
            <a:off x="6452292" y="4752535"/>
            <a:ext cx="588710" cy="1731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/>
          <p:cNvSpPr/>
          <p:nvPr/>
        </p:nvSpPr>
        <p:spPr>
          <a:xfrm>
            <a:off x="6336177" y="4694477"/>
            <a:ext cx="116115" cy="1161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686425" y="3487676"/>
            <a:ext cx="2709154" cy="27387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7237294" y="23130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005834" y="4953296"/>
                <a:ext cx="1329176" cy="963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Rotate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834" y="4953296"/>
                <a:ext cx="1329176" cy="963854"/>
              </a:xfrm>
              <a:prstGeom prst="rect">
                <a:avLst/>
              </a:prstGeom>
              <a:blipFill>
                <a:blip r:embed="rId5"/>
                <a:stretch>
                  <a:fillRect l="-1376" t="-6329" r="-87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>
            <a:cxnSpLocks/>
          </p:cNvCxnSpPr>
          <p:nvPr/>
        </p:nvCxnSpPr>
        <p:spPr>
          <a:xfrm flipV="1">
            <a:off x="7041002" y="3487676"/>
            <a:ext cx="0" cy="27644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317772" y="2382994"/>
                <a:ext cx="6782680" cy="917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772" y="2382994"/>
                <a:ext cx="6782680" cy="917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9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  <p:bldP spid="22" grpId="0"/>
      <p:bldP spid="23" grpId="0"/>
      <p:bldP spid="26" grpId="0" animBg="1"/>
      <p:bldP spid="12" grpId="0" animBg="1"/>
      <p:bldP spid="31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Spatial Transformer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95130" y="1595000"/>
                <a:ext cx="3913854" cy="917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30" y="1595000"/>
                <a:ext cx="3913854" cy="917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65630288"/>
                  </p:ext>
                </p:extLst>
              </p:nvPr>
            </p:nvGraphicFramePr>
            <p:xfrm>
              <a:off x="1447403" y="3524301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65630288"/>
                  </p:ext>
                </p:extLst>
              </p:nvPr>
            </p:nvGraphicFramePr>
            <p:xfrm>
              <a:off x="1447403" y="3524301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字方塊 6"/>
          <p:cNvSpPr txBox="1"/>
          <p:nvPr/>
        </p:nvSpPr>
        <p:spPr>
          <a:xfrm>
            <a:off x="61750" y="4171123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l-1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99897623"/>
                  </p:ext>
                </p:extLst>
              </p:nvPr>
            </p:nvGraphicFramePr>
            <p:xfrm>
              <a:off x="6219944" y="351437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99897623"/>
                  </p:ext>
                </p:extLst>
              </p:nvPr>
            </p:nvGraphicFramePr>
            <p:xfrm>
              <a:off x="6219944" y="351437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4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文字方塊 8"/>
          <p:cNvSpPr txBox="1"/>
          <p:nvPr/>
        </p:nvSpPr>
        <p:spPr>
          <a:xfrm>
            <a:off x="7737035" y="4161560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046400" y="5750460"/>
            <a:ext cx="1663770" cy="70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3" name="箭號: 向下 12"/>
          <p:cNvSpPr/>
          <p:nvPr/>
        </p:nvSpPr>
        <p:spPr>
          <a:xfrm flipV="1">
            <a:off x="4616060" y="5261000"/>
            <a:ext cx="516835" cy="44746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078986" y="2671627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Index of layer l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66145" y="2671627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Index of layer l-1</a:t>
            </a:r>
            <a:endParaRPr lang="zh-TW" altLang="en-US" sz="2400" dirty="0"/>
          </a:p>
        </p:txBody>
      </p:sp>
      <p:cxnSp>
        <p:nvCxnSpPr>
          <p:cNvPr id="19" name="直線單箭頭接點 18"/>
          <p:cNvCxnSpPr>
            <a:cxnSpLocks/>
          </p:cNvCxnSpPr>
          <p:nvPr/>
        </p:nvCxnSpPr>
        <p:spPr>
          <a:xfrm flipH="1" flipV="1">
            <a:off x="3464573" y="2457033"/>
            <a:ext cx="414782" cy="362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1309912" y="2512239"/>
            <a:ext cx="64595" cy="289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871492" y="4464369"/>
                <a:ext cx="1271163" cy="819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492" y="4464369"/>
                <a:ext cx="1271163" cy="819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990144" y="4482480"/>
                <a:ext cx="734878" cy="814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44" y="4482480"/>
                <a:ext cx="734878" cy="8148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向右箭號 15"/>
          <p:cNvSpPr/>
          <p:nvPr/>
        </p:nvSpPr>
        <p:spPr>
          <a:xfrm>
            <a:off x="3464573" y="4116780"/>
            <a:ext cx="2721321" cy="465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彎曲 25"/>
          <p:cNvSpPr/>
          <p:nvPr/>
        </p:nvSpPr>
        <p:spPr>
          <a:xfrm flipV="1">
            <a:off x="2189018" y="5342040"/>
            <a:ext cx="1753379" cy="111231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142655" y="1609939"/>
            <a:ext cx="3439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parameters to describe the affine transformation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7615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2" grpId="0" animBg="1"/>
      <p:bldP spid="13" grpId="0" animBg="1"/>
      <p:bldP spid="16" grpId="0"/>
      <p:bldP spid="17" grpId="0"/>
      <p:bldP spid="23" grpId="0"/>
      <p:bldP spid="24" grpId="0"/>
      <p:bldP spid="25" grpId="0" animBg="1"/>
      <p:bldP spid="26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97055"/>
                  </p:ext>
                </p:extLst>
              </p:nvPr>
            </p:nvGraphicFramePr>
            <p:xfrm>
              <a:off x="6219944" y="351437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97055"/>
                  </p:ext>
                </p:extLst>
              </p:nvPr>
            </p:nvGraphicFramePr>
            <p:xfrm>
              <a:off x="6219944" y="351437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75153656"/>
                  </p:ext>
                </p:extLst>
              </p:nvPr>
            </p:nvGraphicFramePr>
            <p:xfrm>
              <a:off x="6219944" y="3515349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75153656"/>
                  </p:ext>
                </p:extLst>
              </p:nvPr>
            </p:nvGraphicFramePr>
            <p:xfrm>
              <a:off x="6219944" y="3515349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Spatial Transformer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95130" y="1595000"/>
                <a:ext cx="3913854" cy="917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30" y="1595000"/>
                <a:ext cx="3913854" cy="917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142655" y="1609939"/>
            <a:ext cx="3439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parameters to describe the affine transformation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/>
              </p:nvPr>
            </p:nvGraphicFramePr>
            <p:xfrm>
              <a:off x="1447403" y="3524301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/>
              </p:nvPr>
            </p:nvGraphicFramePr>
            <p:xfrm>
              <a:off x="1447403" y="3524301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字方塊 6"/>
          <p:cNvSpPr txBox="1"/>
          <p:nvPr/>
        </p:nvSpPr>
        <p:spPr>
          <a:xfrm>
            <a:off x="61750" y="4171123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l-1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37035" y="4161560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046400" y="5750460"/>
            <a:ext cx="1663770" cy="70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3" name="箭號: 向下 12"/>
          <p:cNvSpPr/>
          <p:nvPr/>
        </p:nvSpPr>
        <p:spPr>
          <a:xfrm flipV="1">
            <a:off x="4616060" y="5261000"/>
            <a:ext cx="516835" cy="44746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078986" y="2671627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Index of layer l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66145" y="2671627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Index of layer l-1</a:t>
            </a:r>
            <a:endParaRPr lang="zh-TW" altLang="en-US" sz="2400" dirty="0"/>
          </a:p>
        </p:txBody>
      </p:sp>
      <p:cxnSp>
        <p:nvCxnSpPr>
          <p:cNvPr id="19" name="直線單箭頭接點 18"/>
          <p:cNvCxnSpPr>
            <a:cxnSpLocks/>
          </p:cNvCxnSpPr>
          <p:nvPr/>
        </p:nvCxnSpPr>
        <p:spPr>
          <a:xfrm flipH="1" flipV="1">
            <a:off x="3464573" y="2457033"/>
            <a:ext cx="414782" cy="362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1309912" y="2512239"/>
            <a:ext cx="64595" cy="289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871492" y="4464369"/>
                <a:ext cx="1271163" cy="819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492" y="4464369"/>
                <a:ext cx="1271163" cy="819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990144" y="4482480"/>
                <a:ext cx="734878" cy="814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44" y="4482480"/>
                <a:ext cx="734878" cy="8148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向右箭號 15"/>
          <p:cNvSpPr/>
          <p:nvPr/>
        </p:nvSpPr>
        <p:spPr>
          <a:xfrm>
            <a:off x="3464573" y="4116780"/>
            <a:ext cx="2721321" cy="465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彎曲 25"/>
          <p:cNvSpPr/>
          <p:nvPr/>
        </p:nvSpPr>
        <p:spPr>
          <a:xfrm flipV="1">
            <a:off x="2189018" y="5342040"/>
            <a:ext cx="1753379" cy="111231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812728" y="4441480"/>
                <a:ext cx="1152890" cy="8195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728" y="4441480"/>
                <a:ext cx="1152890" cy="8195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052145" y="4444651"/>
                <a:ext cx="772177" cy="8079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145" y="4444651"/>
                <a:ext cx="772177" cy="807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062424" y="1616168"/>
                <a:ext cx="1152890" cy="8195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424" y="1616168"/>
                <a:ext cx="1152890" cy="8195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4036807" y="1621939"/>
                <a:ext cx="772177" cy="8079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07" y="1621939"/>
                <a:ext cx="772177" cy="8079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1992183" y="3728318"/>
            <a:ext cx="4974674" cy="643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2412886" y="3933532"/>
            <a:ext cx="4553971" cy="9405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1838325" y="4441480"/>
            <a:ext cx="5709104" cy="40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12886" y="4469051"/>
            <a:ext cx="5134543" cy="335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7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17423216"/>
                  </p:ext>
                </p:extLst>
              </p:nvPr>
            </p:nvGraphicFramePr>
            <p:xfrm>
              <a:off x="6219944" y="3515349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17423216"/>
                  </p:ext>
                </p:extLst>
              </p:nvPr>
            </p:nvGraphicFramePr>
            <p:xfrm>
              <a:off x="6219944" y="3515349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2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內容版面配置區 4"/>
              <p:cNvGraphicFramePr>
                <a:graphicFrameLocks/>
              </p:cNvGraphicFramePr>
              <p:nvPr>
                <p:extLst/>
              </p:nvPr>
            </p:nvGraphicFramePr>
            <p:xfrm>
              <a:off x="6219944" y="351437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內容版面配置區 4"/>
              <p:cNvGraphicFramePr>
                <a:graphicFrameLocks/>
              </p:cNvGraphicFramePr>
              <p:nvPr>
                <p:extLst/>
              </p:nvPr>
            </p:nvGraphicFramePr>
            <p:xfrm>
              <a:off x="6219944" y="3514378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3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Spatial Transformer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95130" y="1595000"/>
                <a:ext cx="3913854" cy="917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30" y="1595000"/>
                <a:ext cx="3913854" cy="917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142655" y="1609939"/>
            <a:ext cx="3439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parameters to describe the affine transformation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/>
              </p:nvPr>
            </p:nvGraphicFramePr>
            <p:xfrm>
              <a:off x="1447403" y="3524301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00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內容版面配置區 4"/>
              <p:cNvGraphicFramePr>
                <a:graphicFrameLocks/>
              </p:cNvGraphicFramePr>
              <p:nvPr>
                <p:extLst/>
              </p:nvPr>
            </p:nvGraphicFramePr>
            <p:xfrm>
              <a:off x="1447403" y="3524301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5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字方塊 6"/>
          <p:cNvSpPr txBox="1"/>
          <p:nvPr/>
        </p:nvSpPr>
        <p:spPr>
          <a:xfrm>
            <a:off x="61750" y="4171123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l-1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37035" y="4161560"/>
            <a:ext cx="1534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Layer l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046400" y="5750460"/>
            <a:ext cx="1663770" cy="70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3" name="箭號: 向下 12"/>
          <p:cNvSpPr/>
          <p:nvPr/>
        </p:nvSpPr>
        <p:spPr>
          <a:xfrm flipV="1">
            <a:off x="4616060" y="5261000"/>
            <a:ext cx="516835" cy="44746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078986" y="2671627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Index of layer l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66145" y="2671627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Index of layer l-1</a:t>
            </a:r>
            <a:endParaRPr lang="zh-TW" altLang="en-US" sz="2400" dirty="0"/>
          </a:p>
        </p:txBody>
      </p:sp>
      <p:cxnSp>
        <p:nvCxnSpPr>
          <p:cNvPr id="19" name="直線單箭頭接點 18"/>
          <p:cNvCxnSpPr>
            <a:cxnSpLocks/>
          </p:cNvCxnSpPr>
          <p:nvPr/>
        </p:nvCxnSpPr>
        <p:spPr>
          <a:xfrm flipH="1" flipV="1">
            <a:off x="3464573" y="2457033"/>
            <a:ext cx="414782" cy="3628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1309912" y="2512239"/>
            <a:ext cx="64595" cy="2893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871492" y="4464369"/>
                <a:ext cx="1271163" cy="819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492" y="4464369"/>
                <a:ext cx="1271163" cy="819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990144" y="4482480"/>
                <a:ext cx="734878" cy="814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44" y="4482480"/>
                <a:ext cx="734878" cy="8148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向右箭號 15"/>
          <p:cNvSpPr/>
          <p:nvPr/>
        </p:nvSpPr>
        <p:spPr>
          <a:xfrm>
            <a:off x="3464573" y="4116780"/>
            <a:ext cx="2721321" cy="4653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彎曲 25"/>
          <p:cNvSpPr/>
          <p:nvPr/>
        </p:nvSpPr>
        <p:spPr>
          <a:xfrm flipV="1">
            <a:off x="2189018" y="5342040"/>
            <a:ext cx="1753379" cy="111231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812728" y="4441480"/>
                <a:ext cx="1152890" cy="8195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728" y="4441480"/>
                <a:ext cx="1152890" cy="819520"/>
              </a:xfrm>
              <a:prstGeom prst="rect">
                <a:avLst/>
              </a:prstGeom>
              <a:blipFill>
                <a:blip r:embed="rId8"/>
                <a:stretch>
                  <a:fillRect l="-57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052145" y="4444651"/>
                <a:ext cx="772177" cy="8079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145" y="4444651"/>
                <a:ext cx="772177" cy="807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062424" y="1616168"/>
                <a:ext cx="1152890" cy="8195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424" y="1616168"/>
                <a:ext cx="1152890" cy="819520"/>
              </a:xfrm>
              <a:prstGeom prst="rect">
                <a:avLst/>
              </a:prstGeom>
              <a:blipFill>
                <a:blip r:embed="rId10"/>
                <a:stretch>
                  <a:fillRect l="-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4036807" y="1621939"/>
                <a:ext cx="772177" cy="80797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07" y="1621939"/>
                <a:ext cx="772177" cy="8079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230763" y="1632958"/>
                <a:ext cx="502062" cy="8079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763" y="1632958"/>
                <a:ext cx="502062" cy="8079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95130" y="1656314"/>
                <a:ext cx="769914" cy="80797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30" y="1656314"/>
                <a:ext cx="769914" cy="8079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62113523"/>
                  </p:ext>
                </p:extLst>
              </p:nvPr>
            </p:nvGraphicFramePr>
            <p:xfrm>
              <a:off x="6219944" y="3516702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  <m:sup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marL="139278" marR="139278" marT="69639" marB="69639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內容版面配置區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62113523"/>
                  </p:ext>
                </p:extLst>
              </p:nvPr>
            </p:nvGraphicFramePr>
            <p:xfrm>
              <a:off x="6219944" y="3516702"/>
              <a:ext cx="1785252" cy="16945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5084">
                      <a:extLst>
                        <a:ext uri="{9D8B030D-6E8A-4147-A177-3AD203B41FA5}">
                          <a16:colId xmlns:a16="http://schemas.microsoft.com/office/drawing/2014/main" val="1755457588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2561218180"/>
                        </a:ext>
                      </a:extLst>
                    </a:gridCol>
                    <a:gridCol w="595084">
                      <a:extLst>
                        <a:ext uri="{9D8B030D-6E8A-4147-A177-3AD203B41FA5}">
                          <a16:colId xmlns:a16="http://schemas.microsoft.com/office/drawing/2014/main" val="3054477465"/>
                        </a:ext>
                      </a:extLst>
                    </a:gridCol>
                  </a:tblGrid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14"/>
                          <a:stretch>
                            <a:fillRect l="-1020" t="-1075" r="-2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14"/>
                          <a:stretch>
                            <a:fillRect l="-101020" t="-1075" r="-102041" b="-2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14"/>
                          <a:stretch>
                            <a:fillRect l="-201020" t="-1075" r="-2041" b="-2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3200607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14"/>
                          <a:stretch>
                            <a:fillRect l="-1020" t="-101075" r="-2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14"/>
                          <a:stretch>
                            <a:fillRect l="-101020" t="-101075" r="-102041" b="-10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14"/>
                          <a:stretch>
                            <a:fillRect l="-201020" t="-101075" r="-2041" b="-10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1209674"/>
                      </a:ext>
                    </a:extLst>
                  </a:tr>
                  <a:tr h="56485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14"/>
                          <a:stretch>
                            <a:fillRect l="-1020" t="-201075" r="-2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14"/>
                          <a:stretch>
                            <a:fillRect l="-101020" t="-201075" r="-102041" b="-2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139278" marR="139278" marT="69639" marB="69639" anchor="ctr">
                        <a:blipFill>
                          <a:blip r:embed="rId14"/>
                          <a:stretch>
                            <a:fillRect l="-201020" t="-201075" r="-2041" b="-21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5854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1" name="直線單箭頭接點 30"/>
          <p:cNvCxnSpPr>
            <a:cxnSpLocks/>
          </p:cNvCxnSpPr>
          <p:nvPr/>
        </p:nvCxnSpPr>
        <p:spPr>
          <a:xfrm flipV="1">
            <a:off x="2405629" y="4349465"/>
            <a:ext cx="4575742" cy="370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5438233" y="2913337"/>
            <a:ext cx="3301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What is the problem?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235379" y="5651385"/>
            <a:ext cx="2119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Gradient is always zero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 flipH="1">
            <a:off x="5824322" y="6102406"/>
            <a:ext cx="63453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7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5" grpId="0"/>
      <p:bldP spid="4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3138</TotalTime>
  <Words>3436</Words>
  <Application>Microsoft Office PowerPoint</Application>
  <PresentationFormat>如螢幕大小 (4:3)</PresentationFormat>
  <Paragraphs>769</Paragraphs>
  <Slides>41</Slides>
  <Notes>18</Notes>
  <HiddenSlides>0</HiddenSlides>
  <MMClips>1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0" baseType="lpstr">
      <vt:lpstr>Lucida Grande</vt:lpstr>
      <vt:lpstr>新細明體</vt:lpstr>
      <vt:lpstr>Arial</vt:lpstr>
      <vt:lpstr>Calibri</vt:lpstr>
      <vt:lpstr>Calibri Light</vt:lpstr>
      <vt:lpstr>Cambria Math</vt:lpstr>
      <vt:lpstr>Helvetica</vt:lpstr>
      <vt:lpstr>Office 佈景主題</vt:lpstr>
      <vt:lpstr>點陣圖影像</vt:lpstr>
      <vt:lpstr>Spatial Transformer</vt:lpstr>
      <vt:lpstr>Spatial Transformer Layer</vt:lpstr>
      <vt:lpstr>Spatial Transformer Layer</vt:lpstr>
      <vt:lpstr>Spatial Transformer Layer</vt:lpstr>
      <vt:lpstr>Image Transformation</vt:lpstr>
      <vt:lpstr>Image Transformation</vt:lpstr>
      <vt:lpstr>Spatial Transformer Layer</vt:lpstr>
      <vt:lpstr>Spatial Transformer Layer</vt:lpstr>
      <vt:lpstr>Spatial Transformer Layer</vt:lpstr>
      <vt:lpstr>Interpolation</vt:lpstr>
      <vt:lpstr>PowerPoint 簡報</vt:lpstr>
      <vt:lpstr>PowerPoint 簡報</vt:lpstr>
      <vt:lpstr>PowerPoint 簡報</vt:lpstr>
      <vt:lpstr>Brid Recognition</vt:lpstr>
      <vt:lpstr>Highway Network &amp;  Grid LSTM </vt:lpstr>
      <vt:lpstr>PowerPoint 簡報</vt:lpstr>
      <vt:lpstr>GRU → Highway Network</vt:lpstr>
      <vt:lpstr>Highway Network</vt:lpstr>
      <vt:lpstr>PowerPoint 簡報</vt:lpstr>
      <vt:lpstr>Highway Network</vt:lpstr>
      <vt:lpstr>Grid LSTM</vt:lpstr>
      <vt:lpstr>PowerPoint 簡報</vt:lpstr>
      <vt:lpstr>Grid LSTM</vt:lpstr>
      <vt:lpstr>3D Grid LSTM</vt:lpstr>
      <vt:lpstr>Recursive Structure</vt:lpstr>
      <vt:lpstr>PowerPoint 簡報</vt:lpstr>
      <vt:lpstr>Recursive Model</vt:lpstr>
      <vt:lpstr>Recursive Model</vt:lpstr>
      <vt:lpstr>Recursive Model</vt:lpstr>
      <vt:lpstr>Recursive Model</vt:lpstr>
      <vt:lpstr>Recursive Model</vt:lpstr>
      <vt:lpstr>Recursive Model</vt:lpstr>
      <vt:lpstr>PowerPoint 簡報</vt:lpstr>
      <vt:lpstr>PowerPoint 簡報</vt:lpstr>
      <vt:lpstr>Experiments</vt:lpstr>
      <vt:lpstr>Experiments</vt:lpstr>
      <vt:lpstr>PowerPoint 簡報</vt:lpstr>
      <vt:lpstr>Tree LSTM</vt:lpstr>
      <vt:lpstr>More Applications</vt:lpstr>
      <vt:lpstr>Batch  Normalization</vt:lpstr>
      <vt:lpstr>Experimental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Transformer</dc:title>
  <dc:creator>Hung-yi Lee</dc:creator>
  <cp:lastModifiedBy>Hung-yi Lee</cp:lastModifiedBy>
  <cp:revision>124</cp:revision>
  <dcterms:created xsi:type="dcterms:W3CDTF">2017-02-11T13:15:25Z</dcterms:created>
  <dcterms:modified xsi:type="dcterms:W3CDTF">2017-03-24T06:00:05Z</dcterms:modified>
</cp:coreProperties>
</file>